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72" r:id="rId6"/>
  </p:sldMasterIdLst>
  <p:notesMasterIdLst>
    <p:notesMasterId r:id="rId21"/>
  </p:notesMasterIdLst>
  <p:sldIdLst>
    <p:sldId id="14434" r:id="rId7"/>
    <p:sldId id="14435" r:id="rId8"/>
    <p:sldId id="14531" r:id="rId9"/>
    <p:sldId id="14540" r:id="rId10"/>
    <p:sldId id="14541" r:id="rId11"/>
    <p:sldId id="14532" r:id="rId12"/>
    <p:sldId id="14555" r:id="rId13"/>
    <p:sldId id="14526" r:id="rId14"/>
    <p:sldId id="14551" r:id="rId15"/>
    <p:sldId id="14554" r:id="rId16"/>
    <p:sldId id="14529" r:id="rId17"/>
    <p:sldId id="14549" r:id="rId18"/>
    <p:sldId id="14550" r:id="rId19"/>
    <p:sldId id="1455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Coren" initials="AC" lastIdx="3" clrIdx="0">
    <p:extLst>
      <p:ext uri="{19B8F6BF-5375-455C-9EA6-DF929625EA0E}">
        <p15:presenceInfo xmlns:p15="http://schemas.microsoft.com/office/powerpoint/2012/main" userId="S::acoren_w2ogroup.com#ext#@icpt.onmicrosoft.com::43085fc0-44e6-45a4-afaf-d287ff645c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rita Randhawa" userId="01c77422-8818-48db-83d5-0f5be1e309ec" providerId="ADAL" clId="{C52B5A79-93AF-4156-9CD9-841C0314DA3D}"/>
    <pc:docChg chg="modSld">
      <pc:chgData name="Amarita Randhawa" userId="01c77422-8818-48db-83d5-0f5be1e309ec" providerId="ADAL" clId="{C52B5A79-93AF-4156-9CD9-841C0314DA3D}" dt="2021-10-28T16:59:14.578" v="7" actId="555"/>
      <pc:docMkLst>
        <pc:docMk/>
      </pc:docMkLst>
      <pc:sldChg chg="modSp mod">
        <pc:chgData name="Amarita Randhawa" userId="01c77422-8818-48db-83d5-0f5be1e309ec" providerId="ADAL" clId="{C52B5A79-93AF-4156-9CD9-841C0314DA3D}" dt="2021-10-28T16:59:14.578" v="7" actId="555"/>
        <pc:sldMkLst>
          <pc:docMk/>
          <pc:sldMk cId="2011885891" sldId="14541"/>
        </pc:sldMkLst>
        <pc:spChg chg="mod">
          <ac:chgData name="Amarita Randhawa" userId="01c77422-8818-48db-83d5-0f5be1e309ec" providerId="ADAL" clId="{C52B5A79-93AF-4156-9CD9-841C0314DA3D}" dt="2021-10-28T16:59:14.578" v="7" actId="555"/>
          <ac:spMkLst>
            <pc:docMk/>
            <pc:sldMk cId="2011885891" sldId="14541"/>
            <ac:spMk id="31" creationId="{1F4C2DDF-ADE5-40B0-8953-DAA8D85F5A7A}"/>
          </ac:spMkLst>
        </pc:spChg>
        <pc:spChg chg="mod">
          <ac:chgData name="Amarita Randhawa" userId="01c77422-8818-48db-83d5-0f5be1e309ec" providerId="ADAL" clId="{C52B5A79-93AF-4156-9CD9-841C0314DA3D}" dt="2021-10-28T16:59:14.578" v="7" actId="555"/>
          <ac:spMkLst>
            <pc:docMk/>
            <pc:sldMk cId="2011885891" sldId="14541"/>
            <ac:spMk id="32" creationId="{961FBE49-95AD-4FEE-B320-C6A599900AE2}"/>
          </ac:spMkLst>
        </pc:spChg>
        <pc:spChg chg="mod">
          <ac:chgData name="Amarita Randhawa" userId="01c77422-8818-48db-83d5-0f5be1e309ec" providerId="ADAL" clId="{C52B5A79-93AF-4156-9CD9-841C0314DA3D}" dt="2021-10-28T16:59:14.578" v="7" actId="555"/>
          <ac:spMkLst>
            <pc:docMk/>
            <pc:sldMk cId="2011885891" sldId="14541"/>
            <ac:spMk id="33" creationId="{097EF09E-48D9-4D61-AA68-0F79329F0A7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2939632545931E-2"/>
          <c:y val="0.20728567913385823"/>
          <c:w val="0.90743372703412073"/>
          <c:h val="0.62165404998342133"/>
        </c:manualLayout>
      </c:layout>
      <c:barChart>
        <c:barDir val="col"/>
        <c:grouping val="clustered"/>
        <c:varyColors val="0"/>
        <c:ser>
          <c:idx val="0"/>
          <c:order val="0"/>
          <c:tx>
            <c:strRef>
              <c:f>Sheet1!$B$1</c:f>
              <c:strCache>
                <c:ptCount val="1"/>
                <c:pt idx="0">
                  <c:v>Caucasian</c:v>
                </c:pt>
              </c:strCache>
            </c:strRef>
          </c:tx>
          <c:spPr>
            <a:solidFill>
              <a:schemeClr val="accent1"/>
            </a:solidFill>
            <a:ln>
              <a:noFill/>
            </a:ln>
            <a:effectLst/>
          </c:spPr>
          <c:invertIfNegative val="0"/>
          <c:cat>
            <c:strRef>
              <c:f>Sheet1!$A$2:$A$5</c:f>
              <c:strCache>
                <c:ptCount val="4"/>
                <c:pt idx="0">
                  <c:v>Ascites</c:v>
                </c:pt>
                <c:pt idx="1">
                  <c:v>Hepatic Encephalopathy</c:v>
                </c:pt>
                <c:pt idx="2">
                  <c:v>Variceal Bleeding</c:v>
                </c:pt>
                <c:pt idx="3">
                  <c:v>Severe Disease</c:v>
                </c:pt>
              </c:strCache>
            </c:strRef>
          </c:cat>
          <c:val>
            <c:numRef>
              <c:f>Sheet1!$B$2:$B$5</c:f>
              <c:numCache>
                <c:formatCode>General</c:formatCode>
                <c:ptCount val="4"/>
                <c:pt idx="0">
                  <c:v>3.4</c:v>
                </c:pt>
                <c:pt idx="1">
                  <c:v>1.3</c:v>
                </c:pt>
                <c:pt idx="2">
                  <c:v>3.4</c:v>
                </c:pt>
                <c:pt idx="3">
                  <c:v>4.7</c:v>
                </c:pt>
              </c:numCache>
            </c:numRef>
          </c:val>
          <c:extLst>
            <c:ext xmlns:c16="http://schemas.microsoft.com/office/drawing/2014/chart" uri="{C3380CC4-5D6E-409C-BE32-E72D297353CC}">
              <c16:uniqueId val="{00000000-1AFF-427E-862C-B1985F7E539A}"/>
            </c:ext>
          </c:extLst>
        </c:ser>
        <c:ser>
          <c:idx val="1"/>
          <c:order val="1"/>
          <c:tx>
            <c:strRef>
              <c:f>Sheet1!$C$1</c:f>
              <c:strCache>
                <c:ptCount val="1"/>
                <c:pt idx="0">
                  <c:v>Non-Caucasian</c:v>
                </c:pt>
              </c:strCache>
            </c:strRef>
          </c:tx>
          <c:spPr>
            <a:solidFill>
              <a:schemeClr val="accent4"/>
            </a:solidFill>
            <a:ln>
              <a:noFill/>
            </a:ln>
            <a:effectLst/>
          </c:spPr>
          <c:invertIfNegative val="0"/>
          <c:cat>
            <c:strRef>
              <c:f>Sheet1!$A$2:$A$5</c:f>
              <c:strCache>
                <c:ptCount val="4"/>
                <c:pt idx="0">
                  <c:v>Ascites</c:v>
                </c:pt>
                <c:pt idx="1">
                  <c:v>Hepatic Encephalopathy</c:v>
                </c:pt>
                <c:pt idx="2">
                  <c:v>Variceal Bleeding</c:v>
                </c:pt>
                <c:pt idx="3">
                  <c:v>Severe Disease</c:v>
                </c:pt>
              </c:strCache>
            </c:strRef>
          </c:cat>
          <c:val>
            <c:numRef>
              <c:f>Sheet1!$C$2:$C$5</c:f>
              <c:numCache>
                <c:formatCode>General</c:formatCode>
                <c:ptCount val="4"/>
                <c:pt idx="0">
                  <c:v>9.6999999999999993</c:v>
                </c:pt>
                <c:pt idx="1">
                  <c:v>5.6</c:v>
                </c:pt>
                <c:pt idx="2">
                  <c:v>9.9</c:v>
                </c:pt>
                <c:pt idx="3">
                  <c:v>16.7</c:v>
                </c:pt>
              </c:numCache>
            </c:numRef>
          </c:val>
          <c:extLst>
            <c:ext xmlns:c16="http://schemas.microsoft.com/office/drawing/2014/chart" uri="{C3380CC4-5D6E-409C-BE32-E72D297353CC}">
              <c16:uniqueId val="{00000001-1AFF-427E-862C-B1985F7E539A}"/>
            </c:ext>
          </c:extLst>
        </c:ser>
        <c:dLbls>
          <c:showLegendKey val="0"/>
          <c:showVal val="0"/>
          <c:showCatName val="0"/>
          <c:showSerName val="0"/>
          <c:showPercent val="0"/>
          <c:showBubbleSize val="0"/>
        </c:dLbls>
        <c:gapWidth val="70"/>
        <c:axId val="75147439"/>
        <c:axId val="75150351"/>
      </c:barChart>
      <c:catAx>
        <c:axId val="7514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900" b="0" i="0" u="none" strike="noStrike" kern="1200" baseline="0">
                <a:solidFill>
                  <a:schemeClr val="tx1"/>
                </a:solidFill>
                <a:latin typeface="+mn-lt"/>
                <a:ea typeface="+mn-ea"/>
                <a:cs typeface="+mn-cs"/>
              </a:defRPr>
            </a:pPr>
            <a:endParaRPr lang="en-US"/>
          </a:p>
        </c:txPr>
        <c:crossAx val="75150351"/>
        <c:crosses val="autoZero"/>
        <c:auto val="1"/>
        <c:lblAlgn val="ctr"/>
        <c:lblOffset val="100"/>
        <c:noMultiLvlLbl val="0"/>
      </c:catAx>
      <c:valAx>
        <c:axId val="751503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147439"/>
        <c:crosses val="autoZero"/>
        <c:crossBetween val="between"/>
      </c:valAx>
      <c:spPr>
        <a:solidFill>
          <a:schemeClr val="bg1"/>
        </a:solidFill>
        <a:ln>
          <a:noFill/>
        </a:ln>
        <a:effectLst/>
      </c:spPr>
    </c:plotArea>
    <c:legend>
      <c:legendPos val="t"/>
      <c:layout>
        <c:manualLayout>
          <c:xMode val="edge"/>
          <c:yMode val="edge"/>
          <c:x val="0.19627471566054244"/>
          <c:y val="0.26272954963967055"/>
          <c:w val="0.57561942257217846"/>
          <c:h val="9.946530261299035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2939632545931E-2"/>
          <c:y val="0.20728567913385823"/>
          <c:w val="0.90743372703412073"/>
          <c:h val="0.70492249015748032"/>
        </c:manualLayout>
      </c:layout>
      <c:barChart>
        <c:barDir val="col"/>
        <c:grouping val="clustered"/>
        <c:varyColors val="0"/>
        <c:ser>
          <c:idx val="0"/>
          <c:order val="0"/>
          <c:tx>
            <c:strRef>
              <c:f>Sheet1!$B$1</c:f>
              <c:strCache>
                <c:ptCount val="1"/>
                <c:pt idx="0">
                  <c:v>White (ref)</c:v>
                </c:pt>
              </c:strCache>
            </c:strRef>
          </c:tx>
          <c:spPr>
            <a:solidFill>
              <a:schemeClr val="accent1"/>
            </a:solidFill>
            <a:ln>
              <a:noFill/>
            </a:ln>
            <a:effectLst/>
          </c:spPr>
          <c:invertIfNegative val="0"/>
          <c:cat>
            <c:strRef>
              <c:f>Sheet1!$A$2:$A$3</c:f>
              <c:strCache>
                <c:ptCount val="2"/>
                <c:pt idx="0">
                  <c:v>Incidence</c:v>
                </c:pt>
                <c:pt idx="1">
                  <c:v>Prevalence</c:v>
                </c:pt>
              </c:strCache>
            </c:strRef>
          </c:cat>
          <c:val>
            <c:numRef>
              <c:f>Sheet1!$B$2:$B$3</c:f>
              <c:numCache>
                <c:formatCode>General</c:formatCode>
                <c:ptCount val="2"/>
                <c:pt idx="0">
                  <c:v>1</c:v>
                </c:pt>
                <c:pt idx="1">
                  <c:v>1</c:v>
                </c:pt>
              </c:numCache>
            </c:numRef>
          </c:val>
          <c:extLst>
            <c:ext xmlns:c16="http://schemas.microsoft.com/office/drawing/2014/chart" uri="{C3380CC4-5D6E-409C-BE32-E72D297353CC}">
              <c16:uniqueId val="{00000000-E237-4C72-BB42-6346901DCFBA}"/>
            </c:ext>
          </c:extLst>
        </c:ser>
        <c:ser>
          <c:idx val="1"/>
          <c:order val="1"/>
          <c:tx>
            <c:strRef>
              <c:f>Sheet1!$C$1</c:f>
              <c:strCache>
                <c:ptCount val="1"/>
                <c:pt idx="0">
                  <c:v>Black/African American</c:v>
                </c:pt>
              </c:strCache>
            </c:strRef>
          </c:tx>
          <c:spPr>
            <a:solidFill>
              <a:schemeClr val="accent3"/>
            </a:solidFill>
            <a:ln>
              <a:noFill/>
            </a:ln>
            <a:effectLst/>
          </c:spPr>
          <c:invertIfNegative val="0"/>
          <c:cat>
            <c:strRef>
              <c:f>Sheet1!$A$2:$A$3</c:f>
              <c:strCache>
                <c:ptCount val="2"/>
                <c:pt idx="0">
                  <c:v>Incidence</c:v>
                </c:pt>
                <c:pt idx="1">
                  <c:v>Prevalence</c:v>
                </c:pt>
              </c:strCache>
            </c:strRef>
          </c:cat>
          <c:val>
            <c:numRef>
              <c:f>Sheet1!$C$2:$C$3</c:f>
              <c:numCache>
                <c:formatCode>General</c:formatCode>
                <c:ptCount val="2"/>
                <c:pt idx="0">
                  <c:v>0.83</c:v>
                </c:pt>
                <c:pt idx="1">
                  <c:v>0.66</c:v>
                </c:pt>
              </c:numCache>
            </c:numRef>
          </c:val>
          <c:extLst>
            <c:ext xmlns:c16="http://schemas.microsoft.com/office/drawing/2014/chart" uri="{C3380CC4-5D6E-409C-BE32-E72D297353CC}">
              <c16:uniqueId val="{00000001-E237-4C72-BB42-6346901DCFBA}"/>
            </c:ext>
          </c:extLst>
        </c:ser>
        <c:ser>
          <c:idx val="2"/>
          <c:order val="2"/>
          <c:tx>
            <c:strRef>
              <c:f>Sheet1!$D$1</c:f>
              <c:strCache>
                <c:ptCount val="1"/>
                <c:pt idx="0">
                  <c:v>ASINPI</c:v>
                </c:pt>
              </c:strCache>
            </c:strRef>
          </c:tx>
          <c:spPr>
            <a:solidFill>
              <a:srgbClr val="B1813D"/>
            </a:solidFill>
            <a:ln>
              <a:noFill/>
            </a:ln>
            <a:effectLst/>
          </c:spPr>
          <c:invertIfNegative val="0"/>
          <c:cat>
            <c:strRef>
              <c:f>Sheet1!$A$2:$A$3</c:f>
              <c:strCache>
                <c:ptCount val="2"/>
                <c:pt idx="0">
                  <c:v>Incidence</c:v>
                </c:pt>
                <c:pt idx="1">
                  <c:v>Prevalence</c:v>
                </c:pt>
              </c:strCache>
            </c:strRef>
          </c:cat>
          <c:val>
            <c:numRef>
              <c:f>Sheet1!$D$2:$D$3</c:f>
              <c:numCache>
                <c:formatCode>General</c:formatCode>
                <c:ptCount val="2"/>
                <c:pt idx="0">
                  <c:v>1.05</c:v>
                </c:pt>
                <c:pt idx="1">
                  <c:v>0.77</c:v>
                </c:pt>
              </c:numCache>
            </c:numRef>
          </c:val>
          <c:extLst>
            <c:ext xmlns:c16="http://schemas.microsoft.com/office/drawing/2014/chart" uri="{C3380CC4-5D6E-409C-BE32-E72D297353CC}">
              <c16:uniqueId val="{00000002-E237-4C72-BB42-6346901DCFBA}"/>
            </c:ext>
          </c:extLst>
        </c:ser>
        <c:dLbls>
          <c:showLegendKey val="0"/>
          <c:showVal val="0"/>
          <c:showCatName val="0"/>
          <c:showSerName val="0"/>
          <c:showPercent val="0"/>
          <c:showBubbleSize val="0"/>
        </c:dLbls>
        <c:gapWidth val="99"/>
        <c:axId val="75147439"/>
        <c:axId val="75150351"/>
      </c:barChart>
      <c:catAx>
        <c:axId val="7514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75150351"/>
        <c:crosses val="autoZero"/>
        <c:auto val="1"/>
        <c:lblAlgn val="ctr"/>
        <c:lblOffset val="100"/>
        <c:noMultiLvlLbl val="0"/>
      </c:catAx>
      <c:valAx>
        <c:axId val="7515035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147439"/>
        <c:crosses val="autoZero"/>
        <c:crossBetween val="between"/>
      </c:valAx>
      <c:spPr>
        <a:noFill/>
        <a:ln>
          <a:noFill/>
        </a:ln>
        <a:effectLst/>
      </c:spPr>
    </c:plotArea>
    <c:legend>
      <c:legendPos val="t"/>
      <c:layout>
        <c:manualLayout>
          <c:xMode val="edge"/>
          <c:yMode val="edge"/>
          <c:x val="0.20211828988482924"/>
          <c:y val="0.18569747097809503"/>
          <c:w val="0.59054780457429445"/>
          <c:h val="9.946530261299035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2939632545931E-2"/>
          <c:y val="5.6670714396090657E-2"/>
          <c:w val="0.90743372703412073"/>
          <c:h val="0.81762695449964251"/>
        </c:manualLayout>
      </c:layout>
      <c:barChart>
        <c:barDir val="col"/>
        <c:grouping val="clustered"/>
        <c:varyColors val="0"/>
        <c:ser>
          <c:idx val="0"/>
          <c:order val="0"/>
          <c:tx>
            <c:strRef>
              <c:f>Sheet1!$B$1</c:f>
              <c:strCache>
                <c:ptCount val="1"/>
                <c:pt idx="0">
                  <c:v>Non-Hispanic White</c:v>
                </c:pt>
              </c:strCache>
            </c:strRef>
          </c:tx>
          <c:spPr>
            <a:solidFill>
              <a:schemeClr val="accent1"/>
            </a:solidFill>
            <a:ln>
              <a:noFill/>
            </a:ln>
            <a:effectLst/>
          </c:spPr>
          <c:invertIfNegative val="0"/>
          <c:cat>
            <c:strRef>
              <c:f>Sheet1!$A$2</c:f>
              <c:strCache>
                <c:ptCount val="1"/>
                <c:pt idx="0">
                  <c:v>Patients with PBC on Liver Transplant Waitlist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3BCF-4B55-8C2D-A2A346F6740D}"/>
            </c:ext>
          </c:extLst>
        </c:ser>
        <c:ser>
          <c:idx val="1"/>
          <c:order val="1"/>
          <c:tx>
            <c:strRef>
              <c:f>Sheet1!$C$1</c:f>
              <c:strCache>
                <c:ptCount val="1"/>
                <c:pt idx="0">
                  <c:v>Black</c:v>
                </c:pt>
              </c:strCache>
            </c:strRef>
          </c:tx>
          <c:spPr>
            <a:solidFill>
              <a:schemeClr val="accent2"/>
            </a:solidFill>
            <a:ln>
              <a:noFill/>
            </a:ln>
            <a:effectLst/>
          </c:spPr>
          <c:invertIfNegative val="0"/>
          <c:cat>
            <c:strRef>
              <c:f>Sheet1!$A$2</c:f>
              <c:strCache>
                <c:ptCount val="1"/>
                <c:pt idx="0">
                  <c:v>Patients with PBC on Liver Transplant Waitlist</c:v>
                </c:pt>
              </c:strCache>
            </c:strRef>
          </c:cat>
          <c:val>
            <c:numRef>
              <c:f>Sheet1!$C$2</c:f>
              <c:numCache>
                <c:formatCode>General</c:formatCode>
                <c:ptCount val="1"/>
                <c:pt idx="0">
                  <c:v>0.69</c:v>
                </c:pt>
              </c:numCache>
            </c:numRef>
          </c:val>
          <c:extLst>
            <c:ext xmlns:c16="http://schemas.microsoft.com/office/drawing/2014/chart" uri="{C3380CC4-5D6E-409C-BE32-E72D297353CC}">
              <c16:uniqueId val="{00000001-3BCF-4B55-8C2D-A2A346F6740D}"/>
            </c:ext>
          </c:extLst>
        </c:ser>
        <c:ser>
          <c:idx val="2"/>
          <c:order val="2"/>
          <c:tx>
            <c:strRef>
              <c:f>Sheet1!$D$1</c:f>
              <c:strCache>
                <c:ptCount val="1"/>
                <c:pt idx="0">
                  <c:v>Hispanic</c:v>
                </c:pt>
              </c:strCache>
            </c:strRef>
          </c:tx>
          <c:spPr>
            <a:solidFill>
              <a:schemeClr val="accent3"/>
            </a:solidFill>
            <a:ln>
              <a:noFill/>
            </a:ln>
            <a:effectLst/>
          </c:spPr>
          <c:invertIfNegative val="0"/>
          <c:cat>
            <c:strRef>
              <c:f>Sheet1!$A$2</c:f>
              <c:strCache>
                <c:ptCount val="1"/>
                <c:pt idx="0">
                  <c:v>Patients with PBC on Liver Transplant Waitlist</c:v>
                </c:pt>
              </c:strCache>
            </c:strRef>
          </c:cat>
          <c:val>
            <c:numRef>
              <c:f>Sheet1!$D$2</c:f>
              <c:numCache>
                <c:formatCode>General</c:formatCode>
                <c:ptCount val="1"/>
                <c:pt idx="0">
                  <c:v>1.41</c:v>
                </c:pt>
              </c:numCache>
            </c:numRef>
          </c:val>
          <c:extLst>
            <c:ext xmlns:c16="http://schemas.microsoft.com/office/drawing/2014/chart" uri="{C3380CC4-5D6E-409C-BE32-E72D297353CC}">
              <c16:uniqueId val="{00000002-3BCF-4B55-8C2D-A2A346F6740D}"/>
            </c:ext>
          </c:extLst>
        </c:ser>
        <c:ser>
          <c:idx val="3"/>
          <c:order val="3"/>
          <c:tx>
            <c:strRef>
              <c:f>Sheet1!$E$1</c:f>
              <c:strCache>
                <c:ptCount val="1"/>
                <c:pt idx="0">
                  <c:v>Asian</c:v>
                </c:pt>
              </c:strCache>
            </c:strRef>
          </c:tx>
          <c:spPr>
            <a:solidFill>
              <a:schemeClr val="accent4"/>
            </a:solidFill>
            <a:ln>
              <a:noFill/>
            </a:ln>
            <a:effectLst/>
          </c:spPr>
          <c:invertIfNegative val="0"/>
          <c:cat>
            <c:strRef>
              <c:f>Sheet1!$A$2</c:f>
              <c:strCache>
                <c:ptCount val="1"/>
                <c:pt idx="0">
                  <c:v>Patients with PBC on Liver Transplant Waitlist</c:v>
                </c:pt>
              </c:strCache>
            </c:strRef>
          </c:cat>
          <c:val>
            <c:numRef>
              <c:f>Sheet1!$E$2</c:f>
              <c:numCache>
                <c:formatCode>General</c:formatCode>
                <c:ptCount val="1"/>
                <c:pt idx="0">
                  <c:v>0.62</c:v>
                </c:pt>
              </c:numCache>
            </c:numRef>
          </c:val>
          <c:extLst>
            <c:ext xmlns:c16="http://schemas.microsoft.com/office/drawing/2014/chart" uri="{C3380CC4-5D6E-409C-BE32-E72D297353CC}">
              <c16:uniqueId val="{00000004-3BCF-4B55-8C2D-A2A346F6740D}"/>
            </c:ext>
          </c:extLst>
        </c:ser>
        <c:dLbls>
          <c:showLegendKey val="0"/>
          <c:showVal val="0"/>
          <c:showCatName val="0"/>
          <c:showSerName val="0"/>
          <c:showPercent val="0"/>
          <c:showBubbleSize val="0"/>
        </c:dLbls>
        <c:gapWidth val="100"/>
        <c:axId val="75147439"/>
        <c:axId val="75150351"/>
      </c:barChart>
      <c:catAx>
        <c:axId val="7514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75150351"/>
        <c:crosses val="autoZero"/>
        <c:auto val="1"/>
        <c:lblAlgn val="ctr"/>
        <c:lblOffset val="100"/>
        <c:noMultiLvlLbl val="0"/>
      </c:catAx>
      <c:valAx>
        <c:axId val="75150351"/>
        <c:scaling>
          <c:orientation val="minMax"/>
          <c:max val="1.8"/>
        </c:scaling>
        <c:delete val="0"/>
        <c:axPos val="l"/>
        <c:numFmt formatCode="#,##0.00" sourceLinked="0"/>
        <c:majorTickMark val="out"/>
        <c:minorTickMark val="none"/>
        <c:tickLblPos val="nextTo"/>
        <c:spPr>
          <a:noFill/>
          <a:ln>
            <a:solidFill>
              <a:schemeClr val="bg2"/>
            </a:solid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75147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2939632545931E-2"/>
          <c:y val="6.7648588237120277E-2"/>
          <c:w val="0.90743372703412073"/>
          <c:h val="0.84455959051891394"/>
        </c:manualLayout>
      </c:layout>
      <c:barChart>
        <c:barDir val="col"/>
        <c:grouping val="clustered"/>
        <c:varyColors val="0"/>
        <c:ser>
          <c:idx val="0"/>
          <c:order val="0"/>
          <c:tx>
            <c:strRef>
              <c:f>Sheet1!$B$1</c:f>
              <c:strCache>
                <c:ptCount val="1"/>
                <c:pt idx="0">
                  <c:v>Non-Hispanic White</c:v>
                </c:pt>
              </c:strCache>
            </c:strRef>
          </c:tx>
          <c:spPr>
            <a:solidFill>
              <a:schemeClr val="accent1"/>
            </a:solidFill>
            <a:ln>
              <a:noFill/>
            </a:ln>
            <a:effectLst/>
          </c:spPr>
          <c:invertIfNegative val="0"/>
          <c:cat>
            <c:strRef>
              <c:f>Sheet1!$A$2</c:f>
              <c:strCache>
                <c:ptCount val="1"/>
                <c:pt idx="0">
                  <c:v>Hospitalized Patients with PBC</c:v>
                </c:pt>
              </c:strCache>
            </c:strRef>
          </c:cat>
          <c:val>
            <c:numRef>
              <c:f>Sheet1!$B$2</c:f>
              <c:numCache>
                <c:formatCode>General</c:formatCode>
                <c:ptCount val="1"/>
                <c:pt idx="0">
                  <c:v>1</c:v>
                </c:pt>
              </c:numCache>
            </c:numRef>
          </c:val>
          <c:extLst>
            <c:ext xmlns:c16="http://schemas.microsoft.com/office/drawing/2014/chart" uri="{C3380CC4-5D6E-409C-BE32-E72D297353CC}">
              <c16:uniqueId val="{00000000-5181-4884-995E-BFFF9CF551E3}"/>
            </c:ext>
          </c:extLst>
        </c:ser>
        <c:ser>
          <c:idx val="1"/>
          <c:order val="1"/>
          <c:tx>
            <c:strRef>
              <c:f>Sheet1!$C$1</c:f>
              <c:strCache>
                <c:ptCount val="1"/>
                <c:pt idx="0">
                  <c:v>Black</c:v>
                </c:pt>
              </c:strCache>
            </c:strRef>
          </c:tx>
          <c:spPr>
            <a:solidFill>
              <a:schemeClr val="accent2"/>
            </a:solidFill>
            <a:ln>
              <a:noFill/>
            </a:ln>
            <a:effectLst/>
          </c:spPr>
          <c:invertIfNegative val="0"/>
          <c:cat>
            <c:strRef>
              <c:f>Sheet1!$A$2</c:f>
              <c:strCache>
                <c:ptCount val="1"/>
                <c:pt idx="0">
                  <c:v>Hospitalized Patients with PBC</c:v>
                </c:pt>
              </c:strCache>
            </c:strRef>
          </c:cat>
          <c:val>
            <c:numRef>
              <c:f>Sheet1!$C$2</c:f>
              <c:numCache>
                <c:formatCode>General</c:formatCode>
                <c:ptCount val="1"/>
                <c:pt idx="0">
                  <c:v>1.4</c:v>
                </c:pt>
              </c:numCache>
            </c:numRef>
          </c:val>
          <c:extLst>
            <c:ext xmlns:c16="http://schemas.microsoft.com/office/drawing/2014/chart" uri="{C3380CC4-5D6E-409C-BE32-E72D297353CC}">
              <c16:uniqueId val="{00000001-5181-4884-995E-BFFF9CF551E3}"/>
            </c:ext>
          </c:extLst>
        </c:ser>
        <c:ser>
          <c:idx val="2"/>
          <c:order val="2"/>
          <c:tx>
            <c:strRef>
              <c:f>Sheet1!$D$1</c:f>
              <c:strCache>
                <c:ptCount val="1"/>
                <c:pt idx="0">
                  <c:v>Hispanic</c:v>
                </c:pt>
              </c:strCache>
            </c:strRef>
          </c:tx>
          <c:spPr>
            <a:solidFill>
              <a:schemeClr val="accent3"/>
            </a:solidFill>
            <a:ln>
              <a:noFill/>
            </a:ln>
            <a:effectLst/>
          </c:spPr>
          <c:invertIfNegative val="0"/>
          <c:cat>
            <c:strRef>
              <c:f>Sheet1!$A$2</c:f>
              <c:strCache>
                <c:ptCount val="1"/>
                <c:pt idx="0">
                  <c:v>Hospitalized Patients with PBC</c:v>
                </c:pt>
              </c:strCache>
            </c:strRef>
          </c:cat>
          <c:val>
            <c:numRef>
              <c:f>Sheet1!$D$2</c:f>
              <c:numCache>
                <c:formatCode>General</c:formatCode>
                <c:ptCount val="1"/>
                <c:pt idx="0">
                  <c:v>0.83</c:v>
                </c:pt>
              </c:numCache>
            </c:numRef>
          </c:val>
          <c:extLst>
            <c:ext xmlns:c16="http://schemas.microsoft.com/office/drawing/2014/chart" uri="{C3380CC4-5D6E-409C-BE32-E72D297353CC}">
              <c16:uniqueId val="{00000002-5181-4884-995E-BFFF9CF551E3}"/>
            </c:ext>
          </c:extLst>
        </c:ser>
        <c:ser>
          <c:idx val="3"/>
          <c:order val="3"/>
          <c:tx>
            <c:strRef>
              <c:f>Sheet1!$E$1</c:f>
              <c:strCache>
                <c:ptCount val="1"/>
                <c:pt idx="0">
                  <c:v>Asian</c:v>
                </c:pt>
              </c:strCache>
            </c:strRef>
          </c:tx>
          <c:spPr>
            <a:solidFill>
              <a:schemeClr val="accent4"/>
            </a:solidFill>
            <a:ln>
              <a:noFill/>
            </a:ln>
            <a:effectLst/>
          </c:spPr>
          <c:invertIfNegative val="0"/>
          <c:cat>
            <c:strRef>
              <c:f>Sheet1!$A$2</c:f>
              <c:strCache>
                <c:ptCount val="1"/>
                <c:pt idx="0">
                  <c:v>Hospitalized Patients with PBC</c:v>
                </c:pt>
              </c:strCache>
            </c:strRef>
          </c:cat>
          <c:val>
            <c:numRef>
              <c:f>Sheet1!$E$2</c:f>
              <c:numCache>
                <c:formatCode>General</c:formatCode>
                <c:ptCount val="1"/>
                <c:pt idx="0">
                  <c:v>1.47</c:v>
                </c:pt>
              </c:numCache>
            </c:numRef>
          </c:val>
          <c:extLst>
            <c:ext xmlns:c16="http://schemas.microsoft.com/office/drawing/2014/chart" uri="{C3380CC4-5D6E-409C-BE32-E72D297353CC}">
              <c16:uniqueId val="{00000003-5181-4884-995E-BFFF9CF551E3}"/>
            </c:ext>
          </c:extLst>
        </c:ser>
        <c:dLbls>
          <c:showLegendKey val="0"/>
          <c:showVal val="0"/>
          <c:showCatName val="0"/>
          <c:showSerName val="0"/>
          <c:showPercent val="0"/>
          <c:showBubbleSize val="0"/>
        </c:dLbls>
        <c:gapWidth val="100"/>
        <c:axId val="75147439"/>
        <c:axId val="75150351"/>
      </c:barChart>
      <c:catAx>
        <c:axId val="7514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75150351"/>
        <c:crosses val="autoZero"/>
        <c:auto val="1"/>
        <c:lblAlgn val="ctr"/>
        <c:lblOffset val="100"/>
        <c:noMultiLvlLbl val="0"/>
      </c:catAx>
      <c:valAx>
        <c:axId val="75150351"/>
        <c:scaling>
          <c:orientation val="minMax"/>
          <c:max val="1.8"/>
        </c:scaling>
        <c:delete val="0"/>
        <c:axPos val="l"/>
        <c:numFmt formatCode="#,##0.00" sourceLinked="0"/>
        <c:majorTickMark val="out"/>
        <c:minorTickMark val="none"/>
        <c:tickLblPos val="nextTo"/>
        <c:spPr>
          <a:noFill/>
          <a:ln>
            <a:solidFill>
              <a:schemeClr val="bg2"/>
            </a:solid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75147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2939632545931E-2"/>
          <c:y val="6.7648588237120277E-2"/>
          <c:w val="0.90743372703412073"/>
          <c:h val="0.84455959051891394"/>
        </c:manualLayout>
      </c:layout>
      <c:barChart>
        <c:barDir val="col"/>
        <c:grouping val="clustered"/>
        <c:varyColors val="0"/>
        <c:ser>
          <c:idx val="0"/>
          <c:order val="0"/>
          <c:tx>
            <c:strRef>
              <c:f>Sheet1!$B$1</c:f>
              <c:strCache>
                <c:ptCount val="1"/>
                <c:pt idx="0">
                  <c:v>Non-Hispanic White</c:v>
                </c:pt>
              </c:strCache>
            </c:strRef>
          </c:tx>
          <c:spPr>
            <a:solidFill>
              <a:schemeClr val="accent1"/>
            </a:solidFill>
            <a:ln>
              <a:noFill/>
            </a:ln>
            <a:effectLst/>
          </c:spPr>
          <c:invertIfNegative val="0"/>
          <c:cat>
            <c:strRef>
              <c:f>Sheet1!$A$2</c:f>
              <c:strCache>
                <c:ptCount val="1"/>
                <c:pt idx="0">
                  <c:v>Medicare Patients with PBC</c:v>
                </c:pt>
              </c:strCache>
            </c:strRef>
          </c:cat>
          <c:val>
            <c:numRef>
              <c:f>Sheet1!$B$2</c:f>
              <c:numCache>
                <c:formatCode>General</c:formatCode>
                <c:ptCount val="1"/>
                <c:pt idx="0">
                  <c:v>1</c:v>
                </c:pt>
              </c:numCache>
            </c:numRef>
          </c:val>
          <c:extLst>
            <c:ext xmlns:c16="http://schemas.microsoft.com/office/drawing/2014/chart" uri="{C3380CC4-5D6E-409C-BE32-E72D297353CC}">
              <c16:uniqueId val="{00000000-5940-4EAB-8EB8-F15C77A634D7}"/>
            </c:ext>
          </c:extLst>
        </c:ser>
        <c:ser>
          <c:idx val="1"/>
          <c:order val="1"/>
          <c:tx>
            <c:strRef>
              <c:f>Sheet1!$C$1</c:f>
              <c:strCache>
                <c:ptCount val="1"/>
                <c:pt idx="0">
                  <c:v>Black</c:v>
                </c:pt>
              </c:strCache>
            </c:strRef>
          </c:tx>
          <c:spPr>
            <a:solidFill>
              <a:schemeClr val="accent2"/>
            </a:solidFill>
            <a:ln>
              <a:noFill/>
            </a:ln>
            <a:effectLst/>
          </c:spPr>
          <c:invertIfNegative val="0"/>
          <c:cat>
            <c:strRef>
              <c:f>Sheet1!$A$2</c:f>
              <c:strCache>
                <c:ptCount val="1"/>
                <c:pt idx="0">
                  <c:v>Medicare Patients with PBC</c:v>
                </c:pt>
              </c:strCache>
            </c:strRef>
          </c:cat>
          <c:val>
            <c:numRef>
              <c:f>Sheet1!$C$2</c:f>
              <c:numCache>
                <c:formatCode>General</c:formatCode>
                <c:ptCount val="1"/>
                <c:pt idx="0">
                  <c:v>1.661</c:v>
                </c:pt>
              </c:numCache>
            </c:numRef>
          </c:val>
          <c:extLst>
            <c:ext xmlns:c16="http://schemas.microsoft.com/office/drawing/2014/chart" uri="{C3380CC4-5D6E-409C-BE32-E72D297353CC}">
              <c16:uniqueId val="{00000001-5940-4EAB-8EB8-F15C77A634D7}"/>
            </c:ext>
          </c:extLst>
        </c:ser>
        <c:ser>
          <c:idx val="2"/>
          <c:order val="2"/>
          <c:tx>
            <c:strRef>
              <c:f>Sheet1!$D$1</c:f>
              <c:strCache>
                <c:ptCount val="1"/>
                <c:pt idx="0">
                  <c:v>Hispanic</c:v>
                </c:pt>
              </c:strCache>
            </c:strRef>
          </c:tx>
          <c:spPr>
            <a:solidFill>
              <a:schemeClr val="accent3"/>
            </a:solidFill>
            <a:ln>
              <a:noFill/>
            </a:ln>
            <a:effectLst/>
          </c:spPr>
          <c:invertIfNegative val="0"/>
          <c:cat>
            <c:strRef>
              <c:f>Sheet1!$A$2</c:f>
              <c:strCache>
                <c:ptCount val="1"/>
                <c:pt idx="0">
                  <c:v>Medicare Patients with PBC</c:v>
                </c:pt>
              </c:strCache>
            </c:strRef>
          </c:cat>
          <c:val>
            <c:numRef>
              <c:f>Sheet1!$D$2</c:f>
              <c:numCache>
                <c:formatCode>General</c:formatCode>
                <c:ptCount val="1"/>
                <c:pt idx="0">
                  <c:v>1.298</c:v>
                </c:pt>
              </c:numCache>
            </c:numRef>
          </c:val>
          <c:extLst>
            <c:ext xmlns:c16="http://schemas.microsoft.com/office/drawing/2014/chart" uri="{C3380CC4-5D6E-409C-BE32-E72D297353CC}">
              <c16:uniqueId val="{00000002-5940-4EAB-8EB8-F15C77A634D7}"/>
            </c:ext>
          </c:extLst>
        </c:ser>
        <c:ser>
          <c:idx val="3"/>
          <c:order val="3"/>
          <c:tx>
            <c:strRef>
              <c:f>Sheet1!$E$1</c:f>
              <c:strCache>
                <c:ptCount val="1"/>
                <c:pt idx="0">
                  <c:v>Asian</c:v>
                </c:pt>
              </c:strCache>
            </c:strRef>
          </c:tx>
          <c:spPr>
            <a:solidFill>
              <a:schemeClr val="accent4"/>
            </a:solidFill>
            <a:ln>
              <a:noFill/>
            </a:ln>
            <a:effectLst/>
          </c:spPr>
          <c:invertIfNegative val="0"/>
          <c:cat>
            <c:strRef>
              <c:f>Sheet1!$A$2</c:f>
              <c:strCache>
                <c:ptCount val="1"/>
                <c:pt idx="0">
                  <c:v>Medicare Patients with PBC</c:v>
                </c:pt>
              </c:strCache>
            </c:strRef>
          </c:cat>
          <c:val>
            <c:numRef>
              <c:f>Sheet1!$E$2</c:f>
              <c:numCache>
                <c:formatCode>General</c:formatCode>
                <c:ptCount val="1"/>
                <c:pt idx="0">
                  <c:v>1.302</c:v>
                </c:pt>
              </c:numCache>
            </c:numRef>
          </c:val>
          <c:extLst>
            <c:ext xmlns:c16="http://schemas.microsoft.com/office/drawing/2014/chart" uri="{C3380CC4-5D6E-409C-BE32-E72D297353CC}">
              <c16:uniqueId val="{00000003-5940-4EAB-8EB8-F15C77A634D7}"/>
            </c:ext>
          </c:extLst>
        </c:ser>
        <c:dLbls>
          <c:showLegendKey val="0"/>
          <c:showVal val="0"/>
          <c:showCatName val="0"/>
          <c:showSerName val="0"/>
          <c:showPercent val="0"/>
          <c:showBubbleSize val="0"/>
        </c:dLbls>
        <c:gapWidth val="100"/>
        <c:axId val="75147439"/>
        <c:axId val="75150351"/>
      </c:barChart>
      <c:catAx>
        <c:axId val="7514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75150351"/>
        <c:crosses val="autoZero"/>
        <c:auto val="1"/>
        <c:lblAlgn val="ctr"/>
        <c:lblOffset val="100"/>
        <c:noMultiLvlLbl val="0"/>
      </c:catAx>
      <c:valAx>
        <c:axId val="75150351"/>
        <c:scaling>
          <c:orientation val="minMax"/>
        </c:scaling>
        <c:delete val="0"/>
        <c:axPos val="l"/>
        <c:numFmt formatCode="#,##0.00" sourceLinked="0"/>
        <c:majorTickMark val="out"/>
        <c:minorTickMark val="none"/>
        <c:tickLblPos val="nextTo"/>
        <c:spPr>
          <a:noFill/>
          <a:ln>
            <a:solidFill>
              <a:schemeClr val="bg2"/>
            </a:solid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75147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8D4F4-9685-4069-A852-CBA4F0544A7A}" type="datetimeFigureOut">
              <a:rPr lang="en-US" smtClean="0"/>
              <a:t>10/28/2021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19E60-309B-4AD7-8EA6-1B8525FAB25A}" type="slidenum">
              <a:rPr lang="en-US" smtClean="0"/>
              <a:t>‹#›</a:t>
            </a:fld>
            <a:endParaRPr lang="en-US"/>
          </a:p>
        </p:txBody>
      </p:sp>
    </p:spTree>
    <p:extLst>
      <p:ext uri="{BB962C8B-B14F-4D97-AF65-F5344CB8AC3E}">
        <p14:creationId xmlns:p14="http://schemas.microsoft.com/office/powerpoint/2010/main" val="3730209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E19E60-309B-4AD7-8EA6-1B8525FAB25A}" type="slidenum">
              <a:rPr lang="en-US" smtClean="0"/>
              <a:t>1</a:t>
            </a:fld>
            <a:endParaRPr lang="en-US"/>
          </a:p>
        </p:txBody>
      </p:sp>
    </p:spTree>
    <p:extLst>
      <p:ext uri="{BB962C8B-B14F-4D97-AF65-F5344CB8AC3E}">
        <p14:creationId xmlns:p14="http://schemas.microsoft.com/office/powerpoint/2010/main" val="964734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704580-3391-E740-AAB1-B703C06EF7E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48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704580-3391-E740-AAB1-B703C06EF7E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708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704580-3391-E740-AAB1-B703C06EF7E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43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704580-3391-E740-AAB1-B703C06EF7E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763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704580-3391-E740-AAB1-B703C06EF7E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154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CD99D81-4A69-A64F-928A-E3F3E51C56F7}"/>
              </a:ext>
            </a:extLst>
          </p:cNvPr>
          <p:cNvSpPr/>
          <p:nvPr userDrawn="1"/>
        </p:nvSpPr>
        <p:spPr>
          <a:xfrm>
            <a:off x="0" y="4110074"/>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Picture 16">
            <a:extLst>
              <a:ext uri="{FF2B5EF4-FFF2-40B4-BE49-F238E27FC236}">
                <a16:creationId xmlns:a16="http://schemas.microsoft.com/office/drawing/2014/main" id="{6EFE2F65-59F0-FD42-9872-479E885684C3}"/>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1455"/>
            <a:ext cx="12192000" cy="6233455"/>
          </a:xfrm>
          <a:prstGeom prst="rect">
            <a:avLst/>
          </a:prstGeom>
        </p:spPr>
      </p:pic>
      <p:sp>
        <p:nvSpPr>
          <p:cNvPr id="18" name="Rectangle 17">
            <a:extLst>
              <a:ext uri="{FF2B5EF4-FFF2-40B4-BE49-F238E27FC236}">
                <a16:creationId xmlns:a16="http://schemas.microsoft.com/office/drawing/2014/main" id="{2D0B2591-9EF8-8C4D-8ABC-5B58BCE35FA8}"/>
              </a:ext>
            </a:extLst>
          </p:cNvPr>
          <p:cNvSpPr/>
          <p:nvPr userDrawn="1"/>
        </p:nvSpPr>
        <p:spPr>
          <a:xfrm>
            <a:off x="0" y="6413200"/>
            <a:ext cx="12192000" cy="4448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5"/>
              </a:solidFill>
            </a:endParaRPr>
          </a:p>
        </p:txBody>
      </p:sp>
      <p:cxnSp>
        <p:nvCxnSpPr>
          <p:cNvPr id="19" name="Straight Connector 18">
            <a:extLst>
              <a:ext uri="{FF2B5EF4-FFF2-40B4-BE49-F238E27FC236}">
                <a16:creationId xmlns:a16="http://schemas.microsoft.com/office/drawing/2014/main" id="{343F1CCA-A4F7-C049-833A-DCCA8C3EA2ED}"/>
              </a:ext>
            </a:extLst>
          </p:cNvPr>
          <p:cNvCxnSpPr/>
          <p:nvPr userDrawn="1"/>
        </p:nvCxnSpPr>
        <p:spPr>
          <a:xfrm>
            <a:off x="1182806" y="2655199"/>
            <a:ext cx="10008359"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D6E4BE0A-AF11-674C-BED3-93C5E4E9A6A8}"/>
              </a:ext>
            </a:extLst>
          </p:cNvPr>
          <p:cNvSpPr txBox="1">
            <a:spLocks/>
          </p:cNvSpPr>
          <p:nvPr userDrawn="1"/>
        </p:nvSpPr>
        <p:spPr>
          <a:xfrm>
            <a:off x="8103221" y="6439859"/>
            <a:ext cx="3967500" cy="365125"/>
          </a:xfrm>
          <a:prstGeom prst="rect">
            <a:avLst/>
          </a:prstGeom>
        </p:spPr>
        <p:txBody>
          <a:bodyPr vert="horz" lIns="121920" tIns="60960" rIns="121920" bIns="60960" rtlCol="0" anchor="ctr"/>
          <a:lstStyle>
            <a:defPPr>
              <a:defRPr lang="en-US"/>
            </a:defPPr>
            <a:lvl1pPr marL="0" algn="r" defTabSz="914400" rtl="0" eaLnBrk="1" latinLnBrk="0" hangingPunct="1">
              <a:defRPr lang="en-US" sz="1000" i="1" kern="1200" dirty="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3">
                <a:solidFill>
                  <a:schemeClr val="accent6"/>
                </a:solidFill>
              </a:rPr>
              <a:t>Sponsored by Intercept Pharmaceuticals</a:t>
            </a:r>
          </a:p>
        </p:txBody>
      </p:sp>
      <p:sp>
        <p:nvSpPr>
          <p:cNvPr id="2" name="Title 1">
            <a:extLst>
              <a:ext uri="{FF2B5EF4-FFF2-40B4-BE49-F238E27FC236}">
                <a16:creationId xmlns:a16="http://schemas.microsoft.com/office/drawing/2014/main" id="{EA103D80-7F62-6A46-9538-B0F130898DDF}"/>
              </a:ext>
            </a:extLst>
          </p:cNvPr>
          <p:cNvSpPr>
            <a:spLocks noGrp="1"/>
          </p:cNvSpPr>
          <p:nvPr>
            <p:ph type="title" hasCustomPrompt="1"/>
          </p:nvPr>
        </p:nvSpPr>
        <p:spPr>
          <a:xfrm>
            <a:off x="838200" y="751744"/>
            <a:ext cx="10515600" cy="1891523"/>
          </a:xfrm>
          <a:prstGeom prst="rect">
            <a:avLst/>
          </a:prstGeom>
        </p:spPr>
        <p:txBody>
          <a:bodyPr anchor="ctr"/>
          <a:lstStyle>
            <a:lvl1pPr>
              <a:defRPr>
                <a:solidFill>
                  <a:schemeClr val="tx1"/>
                </a:solidFill>
                <a:latin typeface="+mj-lt"/>
              </a:defRPr>
            </a:lvl1pPr>
          </a:lstStyle>
          <a:p>
            <a:r>
              <a:rPr lang="en-US"/>
              <a:t>Title Lorem Ipsum Dolor Sit </a:t>
            </a:r>
            <a:r>
              <a:rPr lang="en-US" err="1"/>
              <a:t>Amet</a:t>
            </a:r>
            <a:r>
              <a:rPr lang="en-US"/>
              <a:t>, </a:t>
            </a:r>
            <a:r>
              <a:rPr lang="en-US" err="1"/>
              <a:t>Consectetur</a:t>
            </a:r>
            <a:r>
              <a:rPr lang="en-US"/>
              <a:t> </a:t>
            </a:r>
            <a:r>
              <a:rPr lang="en-US" err="1"/>
              <a:t>Adipiscing</a:t>
            </a:r>
            <a:endParaRPr lang="en-US"/>
          </a:p>
        </p:txBody>
      </p:sp>
      <p:sp>
        <p:nvSpPr>
          <p:cNvPr id="6" name="TextBox 5">
            <a:extLst>
              <a:ext uri="{FF2B5EF4-FFF2-40B4-BE49-F238E27FC236}">
                <a16:creationId xmlns:a16="http://schemas.microsoft.com/office/drawing/2014/main" id="{B04F10EB-4EF5-FF42-848F-1B735597AD85}"/>
              </a:ext>
            </a:extLst>
          </p:cNvPr>
          <p:cNvSpPr txBox="1"/>
          <p:nvPr userDrawn="1"/>
        </p:nvSpPr>
        <p:spPr>
          <a:xfrm>
            <a:off x="510535" y="262115"/>
            <a:ext cx="10947868" cy="420564"/>
          </a:xfrm>
          <a:prstGeom prst="rect">
            <a:avLst/>
          </a:prstGeom>
          <a:noFill/>
        </p:spPr>
        <p:txBody>
          <a:bodyPr wrap="square" rtlCol="0">
            <a:spAutoFit/>
          </a:bodyPr>
          <a:lstStyle/>
          <a:p>
            <a:pPr algn="ctr"/>
            <a:r>
              <a:rPr lang="en-US" sz="2133" b="1" spc="67">
                <a:solidFill>
                  <a:schemeClr val="accent4"/>
                </a:solidFill>
                <a:latin typeface="Arial Black" panose="020B0604020202020204" pitchFamily="34" charset="0"/>
                <a:cs typeface="Arial Black" panose="020B0604020202020204" pitchFamily="34" charset="0"/>
              </a:rPr>
              <a:t>R</a:t>
            </a:r>
            <a:r>
              <a:rPr lang="en-US" sz="1600" b="1" spc="67">
                <a:solidFill>
                  <a:schemeClr val="bg2"/>
                </a:solidFill>
                <a:latin typeface="Arial Black" panose="020B0604020202020204" pitchFamily="34" charset="0"/>
                <a:cs typeface="Arial Black" panose="020B0604020202020204" pitchFamily="34" charset="0"/>
              </a:rPr>
              <a:t>EFLECT UPON   </a:t>
            </a:r>
            <a:r>
              <a:rPr lang="en-US" sz="2133" b="1" spc="67">
                <a:solidFill>
                  <a:schemeClr val="accent2"/>
                </a:solidFill>
                <a:latin typeface="Arial Black" panose="020B0604020202020204" pitchFamily="34" charset="0"/>
                <a:cs typeface="Arial Black" panose="020B0604020202020204" pitchFamily="34" charset="0"/>
              </a:rPr>
              <a:t>A</a:t>
            </a:r>
            <a:r>
              <a:rPr lang="en-US" sz="1600" b="1" spc="67">
                <a:solidFill>
                  <a:schemeClr val="bg2"/>
                </a:solidFill>
                <a:latin typeface="Arial Black" panose="020B0604020202020204" pitchFamily="34" charset="0"/>
                <a:cs typeface="Arial Black" panose="020B0604020202020204" pitchFamily="34" charset="0"/>
              </a:rPr>
              <a:t>CKNOWLEDGE   </a:t>
            </a:r>
            <a:r>
              <a:rPr lang="en-US" sz="2133" b="1" spc="67">
                <a:solidFill>
                  <a:schemeClr val="accent3"/>
                </a:solidFill>
                <a:latin typeface="Arial Black" panose="020B0604020202020204" pitchFamily="34" charset="0"/>
                <a:cs typeface="Arial Black" panose="020B0604020202020204" pitchFamily="34" charset="0"/>
              </a:rPr>
              <a:t>C</a:t>
            </a:r>
            <a:r>
              <a:rPr lang="en-US" sz="1600" b="1" spc="67">
                <a:solidFill>
                  <a:schemeClr val="bg2"/>
                </a:solidFill>
                <a:latin typeface="Arial Black" panose="020B0604020202020204" pitchFamily="34" charset="0"/>
                <a:cs typeface="Arial Black" panose="020B0604020202020204" pitchFamily="34" charset="0"/>
              </a:rPr>
              <a:t>HALLENGE   </a:t>
            </a:r>
            <a:r>
              <a:rPr lang="en-US" sz="2133" b="1" spc="67">
                <a:solidFill>
                  <a:schemeClr val="accent1"/>
                </a:solidFill>
                <a:latin typeface="Arial Black" panose="020B0604020202020204" pitchFamily="34" charset="0"/>
                <a:cs typeface="Arial Black" panose="020B0604020202020204" pitchFamily="34" charset="0"/>
              </a:rPr>
              <a:t>E</a:t>
            </a:r>
            <a:r>
              <a:rPr lang="en-US" sz="1600" b="1" spc="67">
                <a:solidFill>
                  <a:schemeClr val="bg2"/>
                </a:solidFill>
                <a:latin typeface="Arial Black" panose="020B0604020202020204" pitchFamily="34" charset="0"/>
                <a:cs typeface="Arial Black" panose="020B0604020202020204" pitchFamily="34" charset="0"/>
              </a:rPr>
              <a:t>XAMINE </a:t>
            </a:r>
          </a:p>
        </p:txBody>
      </p:sp>
      <p:sp>
        <p:nvSpPr>
          <p:cNvPr id="8" name="TextBox 7">
            <a:extLst>
              <a:ext uri="{FF2B5EF4-FFF2-40B4-BE49-F238E27FC236}">
                <a16:creationId xmlns:a16="http://schemas.microsoft.com/office/drawing/2014/main" id="{AAA123B2-7EF3-814D-9D32-2271D8D5CAF1}"/>
              </a:ext>
            </a:extLst>
          </p:cNvPr>
          <p:cNvSpPr txBox="1"/>
          <p:nvPr userDrawn="1"/>
        </p:nvSpPr>
        <p:spPr>
          <a:xfrm>
            <a:off x="5908441" y="2984551"/>
            <a:ext cx="2194780" cy="1094980"/>
          </a:xfrm>
          <a:prstGeom prst="rect">
            <a:avLst/>
          </a:prstGeom>
          <a:noFill/>
        </p:spPr>
        <p:txBody>
          <a:bodyPr wrap="square" rtlCol="0">
            <a:spAutoFit/>
          </a:bodyPr>
          <a:lstStyle/>
          <a:p>
            <a:pPr>
              <a:lnSpc>
                <a:spcPct val="120000"/>
              </a:lnSpc>
            </a:pPr>
            <a:r>
              <a:rPr lang="en-US" sz="1867" b="1" i="1" spc="27">
                <a:solidFill>
                  <a:schemeClr val="tx1"/>
                </a:solidFill>
              </a:rPr>
              <a:t>Date</a:t>
            </a:r>
            <a:endParaRPr lang="en-US" sz="1867" i="1" spc="27">
              <a:solidFill>
                <a:schemeClr val="tx1"/>
              </a:solidFill>
            </a:endParaRPr>
          </a:p>
          <a:p>
            <a:pPr>
              <a:lnSpc>
                <a:spcPct val="120000"/>
              </a:lnSpc>
            </a:pPr>
            <a:r>
              <a:rPr lang="en-US" sz="1867" b="1" i="1" spc="27">
                <a:solidFill>
                  <a:schemeClr val="tx1"/>
                </a:solidFill>
              </a:rPr>
              <a:t>Time</a:t>
            </a:r>
            <a:endParaRPr lang="en-US" sz="1867" i="1" spc="27">
              <a:solidFill>
                <a:schemeClr val="tx1"/>
              </a:solidFill>
            </a:endParaRPr>
          </a:p>
          <a:p>
            <a:pPr>
              <a:lnSpc>
                <a:spcPct val="120000"/>
              </a:lnSpc>
            </a:pPr>
            <a:r>
              <a:rPr lang="en-US" sz="1867" b="1" i="1" spc="27">
                <a:solidFill>
                  <a:schemeClr val="tx1"/>
                </a:solidFill>
              </a:rPr>
              <a:t>Where to Watch</a:t>
            </a:r>
            <a:endParaRPr lang="en-US" sz="1867" i="1" spc="27">
              <a:solidFill>
                <a:schemeClr val="tx1"/>
              </a:solidFill>
            </a:endParaRPr>
          </a:p>
        </p:txBody>
      </p:sp>
      <p:sp>
        <p:nvSpPr>
          <p:cNvPr id="9" name="Rounded Rectangle 8">
            <a:extLst>
              <a:ext uri="{FF2B5EF4-FFF2-40B4-BE49-F238E27FC236}">
                <a16:creationId xmlns:a16="http://schemas.microsoft.com/office/drawing/2014/main" id="{DA6CC231-6A10-B947-A96C-BB3B832FF4F0}"/>
              </a:ext>
            </a:extLst>
          </p:cNvPr>
          <p:cNvSpPr/>
          <p:nvPr userDrawn="1"/>
        </p:nvSpPr>
        <p:spPr>
          <a:xfrm>
            <a:off x="2636176" y="2942020"/>
            <a:ext cx="3076705" cy="1217113"/>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spc="27"/>
              <a:t>MULTIDISCIPLINARY</a:t>
            </a:r>
          </a:p>
          <a:p>
            <a:pPr algn="ctr"/>
            <a:r>
              <a:rPr lang="en-US" sz="1600" b="1" spc="27"/>
              <a:t>ROUNDTABLE </a:t>
            </a:r>
          </a:p>
          <a:p>
            <a:pPr algn="ctr"/>
            <a:r>
              <a:rPr lang="en-US" sz="1600" b="1" spc="27"/>
              <a:t>DISCUSSION</a:t>
            </a:r>
          </a:p>
        </p:txBody>
      </p:sp>
      <p:sp>
        <p:nvSpPr>
          <p:cNvPr id="12" name="Text Placeholder 11">
            <a:extLst>
              <a:ext uri="{FF2B5EF4-FFF2-40B4-BE49-F238E27FC236}">
                <a16:creationId xmlns:a16="http://schemas.microsoft.com/office/drawing/2014/main" id="{676A5721-C628-734B-BBBA-3D57C5886D9A}"/>
              </a:ext>
            </a:extLst>
          </p:cNvPr>
          <p:cNvSpPr>
            <a:spLocks noGrp="1"/>
          </p:cNvSpPr>
          <p:nvPr>
            <p:ph type="body" sz="quarter" idx="11" hasCustomPrompt="1"/>
          </p:nvPr>
        </p:nvSpPr>
        <p:spPr>
          <a:xfrm>
            <a:off x="6625827" y="3070128"/>
            <a:ext cx="4727972" cy="357985"/>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Month DD, YYYY</a:t>
            </a:r>
          </a:p>
        </p:txBody>
      </p:sp>
      <p:sp>
        <p:nvSpPr>
          <p:cNvPr id="14" name="Text Placeholder 13">
            <a:extLst>
              <a:ext uri="{FF2B5EF4-FFF2-40B4-BE49-F238E27FC236}">
                <a16:creationId xmlns:a16="http://schemas.microsoft.com/office/drawing/2014/main" id="{0BCF8275-4882-3743-8994-939F0020015D}"/>
              </a:ext>
            </a:extLst>
          </p:cNvPr>
          <p:cNvSpPr>
            <a:spLocks noGrp="1"/>
          </p:cNvSpPr>
          <p:nvPr>
            <p:ph type="body" sz="quarter" idx="12" hasCustomPrompt="1"/>
          </p:nvPr>
        </p:nvSpPr>
        <p:spPr>
          <a:xfrm>
            <a:off x="6623553" y="3396376"/>
            <a:ext cx="4727971"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X–X </a:t>
            </a:r>
            <a:r>
              <a:rPr lang="en-US" err="1"/>
              <a:t>x.m.</a:t>
            </a:r>
            <a:r>
              <a:rPr lang="en-US"/>
              <a:t> XT</a:t>
            </a:r>
          </a:p>
        </p:txBody>
      </p:sp>
      <p:sp>
        <p:nvSpPr>
          <p:cNvPr id="16" name="Text Placeholder 15">
            <a:extLst>
              <a:ext uri="{FF2B5EF4-FFF2-40B4-BE49-F238E27FC236}">
                <a16:creationId xmlns:a16="http://schemas.microsoft.com/office/drawing/2014/main" id="{B6BAAE8D-2755-6944-8F32-A9A64AE32439}"/>
              </a:ext>
            </a:extLst>
          </p:cNvPr>
          <p:cNvSpPr>
            <a:spLocks noGrp="1"/>
          </p:cNvSpPr>
          <p:nvPr>
            <p:ph type="body" sz="quarter" idx="13" hasCustomPrompt="1"/>
          </p:nvPr>
        </p:nvSpPr>
        <p:spPr>
          <a:xfrm>
            <a:off x="7865175" y="3737025"/>
            <a:ext cx="3486349"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Lorem ipsum</a:t>
            </a:r>
          </a:p>
        </p:txBody>
      </p:sp>
    </p:spTree>
    <p:extLst>
      <p:ext uri="{BB962C8B-B14F-4D97-AF65-F5344CB8AC3E}">
        <p14:creationId xmlns:p14="http://schemas.microsoft.com/office/powerpoint/2010/main" val="427579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reaker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97D1291-E0A0-B445-B111-F229A94CC02D}"/>
              </a:ext>
            </a:extLst>
          </p:cNvPr>
          <p:cNvGrpSpPr/>
          <p:nvPr userDrawn="1"/>
        </p:nvGrpSpPr>
        <p:grpSpPr>
          <a:xfrm rot="10800000">
            <a:off x="510532" y="1"/>
            <a:ext cx="11681469" cy="6856799"/>
            <a:chOff x="0" y="3870153"/>
            <a:chExt cx="3116357" cy="214831"/>
          </a:xfrm>
        </p:grpSpPr>
        <p:sp>
          <p:nvSpPr>
            <p:cNvPr id="8" name="Rectangle 7">
              <a:extLst>
                <a:ext uri="{FF2B5EF4-FFF2-40B4-BE49-F238E27FC236}">
                  <a16:creationId xmlns:a16="http://schemas.microsoft.com/office/drawing/2014/main" id="{3FF11002-CA6E-E940-AF07-0D12856593D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9" name="Rectangle 8">
              <a:extLst>
                <a:ext uri="{FF2B5EF4-FFF2-40B4-BE49-F238E27FC236}">
                  <a16:creationId xmlns:a16="http://schemas.microsoft.com/office/drawing/2014/main" id="{4B3550CD-17B2-0748-AB70-02892169D91D}"/>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10" name="Rectangle 9">
              <a:extLst>
                <a:ext uri="{FF2B5EF4-FFF2-40B4-BE49-F238E27FC236}">
                  <a16:creationId xmlns:a16="http://schemas.microsoft.com/office/drawing/2014/main" id="{668CA156-7789-D744-99E3-03687D3792B3}"/>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11" name="Rectangle 10">
              <a:extLst>
                <a:ext uri="{FF2B5EF4-FFF2-40B4-BE49-F238E27FC236}">
                  <a16:creationId xmlns:a16="http://schemas.microsoft.com/office/drawing/2014/main" id="{B194AC7E-E93F-1443-88B3-CC6496369D83}"/>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2" name="Round Same Side Corner Rectangle 21">
            <a:extLst>
              <a:ext uri="{FF2B5EF4-FFF2-40B4-BE49-F238E27FC236}">
                <a16:creationId xmlns:a16="http://schemas.microsoft.com/office/drawing/2014/main" id="{D0F311B3-3114-2743-8F06-4D479B8B0058}"/>
              </a:ext>
            </a:extLst>
          </p:cNvPr>
          <p:cNvSpPr/>
          <p:nvPr userDrawn="1"/>
        </p:nvSpPr>
        <p:spPr>
          <a:xfrm rot="5400000">
            <a:off x="3847168" y="-2862434"/>
            <a:ext cx="2451945" cy="10146281"/>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12">
            <a:extLst>
              <a:ext uri="{FF2B5EF4-FFF2-40B4-BE49-F238E27FC236}">
                <a16:creationId xmlns:a16="http://schemas.microsoft.com/office/drawing/2014/main" id="{634C49CE-9CB6-F841-B273-40802FD35874}"/>
              </a:ext>
            </a:extLst>
          </p:cNvPr>
          <p:cNvPicPr>
            <a:picLocks noChangeAspect="1"/>
          </p:cNvPicPr>
          <p:nvPr userDrawn="1"/>
        </p:nvPicPr>
        <p:blipFill rotWithShape="1">
          <a:blip r:embed="rId2">
            <a:biLevel thresh="25000"/>
            <a:alphaModFix amt="50000"/>
          </a:blip>
          <a:srcRect l="-1041" t="-11456" r="88149" b="-20477"/>
          <a:stretch/>
        </p:blipFill>
        <p:spPr>
          <a:xfrm>
            <a:off x="5715099" y="3167007"/>
            <a:ext cx="6476901" cy="5320164"/>
          </a:xfrm>
          <a:prstGeom prst="rect">
            <a:avLst/>
          </a:prstGeom>
        </p:spPr>
      </p:pic>
      <p:sp>
        <p:nvSpPr>
          <p:cNvPr id="14" name="Rectangle 13">
            <a:extLst>
              <a:ext uri="{FF2B5EF4-FFF2-40B4-BE49-F238E27FC236}">
                <a16:creationId xmlns:a16="http://schemas.microsoft.com/office/drawing/2014/main" id="{01672266-E192-8C4B-9931-0E4B17510C6B}"/>
              </a:ext>
            </a:extLst>
          </p:cNvPr>
          <p:cNvSpPr/>
          <p:nvPr userDrawn="1"/>
        </p:nvSpPr>
        <p:spPr>
          <a:xfrm>
            <a:off x="1" y="-2455"/>
            <a:ext cx="510535" cy="68567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solidFill>
                <a:schemeClr val="accent5"/>
              </a:solidFill>
            </a:endParaRPr>
          </a:p>
        </p:txBody>
      </p:sp>
      <p:sp>
        <p:nvSpPr>
          <p:cNvPr id="17" name="Rectangle 16">
            <a:extLst>
              <a:ext uri="{FF2B5EF4-FFF2-40B4-BE49-F238E27FC236}">
                <a16:creationId xmlns:a16="http://schemas.microsoft.com/office/drawing/2014/main" id="{BA792BE2-55F4-244A-853D-6D08CFAD03A4}"/>
              </a:ext>
            </a:extLst>
          </p:cNvPr>
          <p:cNvSpPr/>
          <p:nvPr userDrawn="1"/>
        </p:nvSpPr>
        <p:spPr>
          <a:xfrm>
            <a:off x="1" y="6424259"/>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7A1D724B-7332-3743-80BE-21C94B4D6233}" type="slidenum">
              <a:rPr lang="en-US" sz="1467" b="1" smtClean="0"/>
              <a:t>‹#›</a:t>
            </a:fld>
            <a:endParaRPr lang="en-US" sz="1467" b="1"/>
          </a:p>
        </p:txBody>
      </p:sp>
      <p:cxnSp>
        <p:nvCxnSpPr>
          <p:cNvPr id="18" name="Straight Connector 17">
            <a:extLst>
              <a:ext uri="{FF2B5EF4-FFF2-40B4-BE49-F238E27FC236}">
                <a16:creationId xmlns:a16="http://schemas.microsoft.com/office/drawing/2014/main" id="{6CFEAD81-13D8-394B-929F-E26358D36CA1}"/>
              </a:ext>
            </a:extLst>
          </p:cNvPr>
          <p:cNvCxnSpPr/>
          <p:nvPr userDrawn="1"/>
        </p:nvCxnSpPr>
        <p:spPr>
          <a:xfrm>
            <a:off x="650240" y="853440"/>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E35886C-CF59-DD41-826E-77CB0F3594B1}"/>
              </a:ext>
            </a:extLst>
          </p:cNvPr>
          <p:cNvCxnSpPr/>
          <p:nvPr userDrawn="1"/>
        </p:nvCxnSpPr>
        <p:spPr>
          <a:xfrm>
            <a:off x="650240" y="3562773"/>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3" name="Title 22">
            <a:extLst>
              <a:ext uri="{FF2B5EF4-FFF2-40B4-BE49-F238E27FC236}">
                <a16:creationId xmlns:a16="http://schemas.microsoft.com/office/drawing/2014/main" id="{5141CC10-AA1C-D848-B4B2-201C781E563E}"/>
              </a:ext>
            </a:extLst>
          </p:cNvPr>
          <p:cNvSpPr>
            <a:spLocks noGrp="1"/>
          </p:cNvSpPr>
          <p:nvPr>
            <p:ph type="title" hasCustomPrompt="1"/>
          </p:nvPr>
        </p:nvSpPr>
        <p:spPr>
          <a:xfrm>
            <a:off x="983597" y="967911"/>
            <a:ext cx="8554296" cy="2471255"/>
          </a:xfrm>
          <a:prstGeom prst="rect">
            <a:avLst/>
          </a:prstGeom>
        </p:spPr>
        <p:txBody>
          <a:bodyPr anchor="ctr"/>
          <a:lstStyle>
            <a:lvl1pPr algn="l">
              <a:defRPr lang="en-US" sz="4800" b="1" i="0" kern="1200" dirty="0">
                <a:solidFill>
                  <a:schemeClr val="tx1"/>
                </a:solidFill>
                <a:latin typeface="+mj-lt"/>
                <a:ea typeface="+mj-ea"/>
                <a:cs typeface="Arial" panose="020B0604020202020204" pitchFamily="34" charset="0"/>
              </a:defRPr>
            </a:lvl1pPr>
          </a:lstStyle>
          <a:p>
            <a:pPr lvl="0"/>
            <a:r>
              <a:rPr lang="en-US"/>
              <a:t>Breaker Slide Title Lorem Ipsum Dolor Sit </a:t>
            </a:r>
            <a:r>
              <a:rPr lang="en-US" err="1"/>
              <a:t>Amet</a:t>
            </a:r>
            <a:endParaRPr lang="en-US"/>
          </a:p>
        </p:txBody>
      </p:sp>
    </p:spTree>
    <p:extLst>
      <p:ext uri="{BB962C8B-B14F-4D97-AF65-F5344CB8AC3E}">
        <p14:creationId xmlns:p14="http://schemas.microsoft.com/office/powerpoint/2010/main" val="68321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4"/>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3270"/>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2" y="0"/>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5"/>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1" y="6424259"/>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2" name="Rounded Rectangle 11">
            <a:extLst>
              <a:ext uri="{FF2B5EF4-FFF2-40B4-BE49-F238E27FC236}">
                <a16:creationId xmlns:a16="http://schemas.microsoft.com/office/drawing/2014/main" id="{39AEA832-C178-404B-8004-A532E995E95A}"/>
              </a:ext>
            </a:extLst>
          </p:cNvPr>
          <p:cNvSpPr/>
          <p:nvPr userDrawn="1"/>
        </p:nvSpPr>
        <p:spPr>
          <a:xfrm>
            <a:off x="1360371" y="1524469"/>
            <a:ext cx="9561095" cy="245194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2400"/>
          </a:p>
        </p:txBody>
      </p:sp>
      <p:sp>
        <p:nvSpPr>
          <p:cNvPr id="15" name="Rounded Rectangle 14">
            <a:extLst>
              <a:ext uri="{FF2B5EF4-FFF2-40B4-BE49-F238E27FC236}">
                <a16:creationId xmlns:a16="http://schemas.microsoft.com/office/drawing/2014/main" id="{C6350669-F881-A047-96EA-2AB2A88D40F8}"/>
              </a:ext>
            </a:extLst>
          </p:cNvPr>
          <p:cNvSpPr/>
          <p:nvPr userDrawn="1"/>
        </p:nvSpPr>
        <p:spPr>
          <a:xfrm>
            <a:off x="1167868" y="1329228"/>
            <a:ext cx="9911881" cy="2856881"/>
          </a:xfrm>
          <a:prstGeom prst="roundRect">
            <a:avLst>
              <a:gd name="adj" fmla="val 50000"/>
            </a:avLst>
          </a:prstGeom>
          <a:noFill/>
          <a:ln w="22225"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6C2370BC-7C3F-D44F-911D-33E538790E48}"/>
              </a:ext>
            </a:extLst>
          </p:cNvPr>
          <p:cNvSpPr>
            <a:spLocks noGrp="1"/>
          </p:cNvSpPr>
          <p:nvPr>
            <p:ph type="title" hasCustomPrompt="1"/>
          </p:nvPr>
        </p:nvSpPr>
        <p:spPr>
          <a:xfrm>
            <a:off x="1613095" y="1519825"/>
            <a:ext cx="9059595" cy="2430623"/>
          </a:xfrm>
          <a:prstGeom prst="rect">
            <a:avLst/>
          </a:prstGeom>
        </p:spPr>
        <p:txBody>
          <a:bodyPr anchor="ctr"/>
          <a:lstStyle>
            <a:lvl1pPr algn="ctr">
              <a:lnSpc>
                <a:spcPct val="90000"/>
              </a:lnSpc>
              <a:defRPr>
                <a:solidFill>
                  <a:schemeClr val="bg1"/>
                </a:solidFill>
                <a:latin typeface="+mj-lt"/>
                <a:ea typeface="Gungsuh" panose="02030600000101010101" pitchFamily="18" charset="-127"/>
              </a:defRPr>
            </a:lvl1pPr>
          </a:lstStyle>
          <a:p>
            <a:pPr algn="ctr">
              <a:lnSpc>
                <a:spcPct val="90000"/>
              </a:lnSpc>
            </a:pPr>
            <a:r>
              <a:rPr lang="en-US"/>
              <a:t>Breaker Slide Title Lorem Ipsum Dolor Sit </a:t>
            </a:r>
            <a:r>
              <a:rPr lang="en-US" err="1"/>
              <a:t>Amet</a:t>
            </a:r>
            <a:endParaRPr lang="en-US" sz="4800" b="1">
              <a:solidFill>
                <a:schemeClr val="bg1"/>
              </a:solidFill>
              <a:latin typeface="Gotham Medium" panose="02000604030000020004" pitchFamily="2" charset="0"/>
              <a:cs typeface="Arial" panose="020B0604020202020204" pitchFamily="34" charset="0"/>
            </a:endParaRPr>
          </a:p>
        </p:txBody>
      </p:sp>
    </p:spTree>
    <p:extLst>
      <p:ext uri="{BB962C8B-B14F-4D97-AF65-F5344CB8AC3E}">
        <p14:creationId xmlns:p14="http://schemas.microsoft.com/office/powerpoint/2010/main" val="252201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8C247D-1DED-494B-847C-4EE7AA0B67FA}"/>
              </a:ext>
            </a:extLst>
          </p:cNvPr>
          <p:cNvPicPr>
            <a:picLocks noChangeAspect="1"/>
          </p:cNvPicPr>
          <p:nvPr userDrawn="1"/>
        </p:nvPicPr>
        <p:blipFill rotWithShape="1">
          <a:blip r:embed="rId2">
            <a:alphaModFix amt="16000"/>
          </a:blip>
          <a:srcRect l="-1041" t="-11456" r="88149" b="-20477"/>
          <a:stretch/>
        </p:blipFill>
        <p:spPr>
          <a:xfrm>
            <a:off x="5715099" y="3167007"/>
            <a:ext cx="6476901" cy="5320164"/>
          </a:xfrm>
          <a:prstGeom prst="rect">
            <a:avLst/>
          </a:prstGeom>
        </p:spPr>
      </p:pic>
      <p:grpSp>
        <p:nvGrpSpPr>
          <p:cNvPr id="24" name="Group 23">
            <a:extLst>
              <a:ext uri="{FF2B5EF4-FFF2-40B4-BE49-F238E27FC236}">
                <a16:creationId xmlns:a16="http://schemas.microsoft.com/office/drawing/2014/main" id="{6D067169-0B2D-1B4F-86D2-B725F15A6108}"/>
              </a:ext>
            </a:extLst>
          </p:cNvPr>
          <p:cNvGrpSpPr/>
          <p:nvPr userDrawn="1"/>
        </p:nvGrpSpPr>
        <p:grpSpPr>
          <a:xfrm rot="10800000">
            <a:off x="510532" y="6419087"/>
            <a:ext cx="11681469" cy="459935"/>
            <a:chOff x="0" y="3870153"/>
            <a:chExt cx="3116357" cy="214831"/>
          </a:xfrm>
        </p:grpSpPr>
        <p:sp>
          <p:nvSpPr>
            <p:cNvPr id="25" name="Rectangle 24">
              <a:extLst>
                <a:ext uri="{FF2B5EF4-FFF2-40B4-BE49-F238E27FC236}">
                  <a16:creationId xmlns:a16="http://schemas.microsoft.com/office/drawing/2014/main" id="{6A3DFD14-2E04-CB49-9635-16EA26AE7C1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6" name="Rectangle 25">
              <a:extLst>
                <a:ext uri="{FF2B5EF4-FFF2-40B4-BE49-F238E27FC236}">
                  <a16:creationId xmlns:a16="http://schemas.microsoft.com/office/drawing/2014/main" id="{BE8E066A-EA04-E844-8387-7A1B3043F57B}"/>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7" name="Rectangle 26">
              <a:extLst>
                <a:ext uri="{FF2B5EF4-FFF2-40B4-BE49-F238E27FC236}">
                  <a16:creationId xmlns:a16="http://schemas.microsoft.com/office/drawing/2014/main" id="{8FCEA40F-3A3B-8042-B1E2-E03912FC42F7}"/>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8" name="Rectangle 27">
              <a:extLst>
                <a:ext uri="{FF2B5EF4-FFF2-40B4-BE49-F238E27FC236}">
                  <a16:creationId xmlns:a16="http://schemas.microsoft.com/office/drawing/2014/main" id="{B2BC5AEE-C44A-9D4D-9DB1-8D6428901684}"/>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 name="Title 1">
            <a:extLst>
              <a:ext uri="{FF2B5EF4-FFF2-40B4-BE49-F238E27FC236}">
                <a16:creationId xmlns:a16="http://schemas.microsoft.com/office/drawing/2014/main" id="{61EF9676-6528-4647-A701-A70F259A8866}"/>
              </a:ext>
            </a:extLst>
          </p:cNvPr>
          <p:cNvSpPr>
            <a:spLocks noGrp="1"/>
          </p:cNvSpPr>
          <p:nvPr>
            <p:ph type="title" hasCustomPrompt="1"/>
          </p:nvPr>
        </p:nvSpPr>
        <p:spPr>
          <a:xfrm>
            <a:off x="341372" y="1"/>
            <a:ext cx="11306925" cy="895019"/>
          </a:xfrm>
          <a:prstGeom prst="rect">
            <a:avLst/>
          </a:prstGeom>
        </p:spPr>
        <p:txBody>
          <a:bodyPr anchor="ctr"/>
          <a:lstStyle>
            <a:lvl1pPr algn="l">
              <a:defRPr lang="en-US" sz="2667" b="1" i="0" kern="1200" dirty="0" smtClean="0">
                <a:solidFill>
                  <a:schemeClr val="tx1"/>
                </a:solidFill>
                <a:latin typeface="+mn-lt"/>
                <a:ea typeface="Gulim" panose="020B0600000101010101" pitchFamily="34" charset="-127"/>
                <a:cs typeface="Arial" panose="020B0604020202020204" pitchFamily="34" charset="0"/>
              </a:defRPr>
            </a:lvl1pPr>
          </a:lstStyle>
          <a:p>
            <a:r>
              <a:rPr lang="en-US"/>
              <a:t>Slide Title </a:t>
            </a:r>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sz="2667" b="1" i="0" kern="1200">
              <a:solidFill>
                <a:schemeClr val="accent2">
                  <a:lumMod val="75000"/>
                </a:schemeClr>
              </a:solidFill>
              <a:latin typeface="Gotham Medium" panose="02000604030000020004" pitchFamily="2" charset="0"/>
              <a:ea typeface="+mj-ea"/>
              <a:cs typeface="Arial" panose="020B0604020202020204" pitchFamily="34" charset="0"/>
            </a:endParaRPr>
          </a:p>
        </p:txBody>
      </p:sp>
      <p:cxnSp>
        <p:nvCxnSpPr>
          <p:cNvPr id="11" name="Straight Connector 10">
            <a:extLst>
              <a:ext uri="{FF2B5EF4-FFF2-40B4-BE49-F238E27FC236}">
                <a16:creationId xmlns:a16="http://schemas.microsoft.com/office/drawing/2014/main" id="{57B04BE0-4E19-8A42-B0DC-F31D090B5145}"/>
              </a:ext>
            </a:extLst>
          </p:cNvPr>
          <p:cNvCxnSpPr>
            <a:cxnSpLocks/>
          </p:cNvCxnSpPr>
          <p:nvPr userDrawn="1"/>
        </p:nvCxnSpPr>
        <p:spPr>
          <a:xfrm>
            <a:off x="510118" y="895020"/>
            <a:ext cx="11382785"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E8AC9B2-8CAD-AC4D-9E54-E8D93CF7CE0D}"/>
              </a:ext>
            </a:extLst>
          </p:cNvPr>
          <p:cNvSpPr/>
          <p:nvPr userDrawn="1"/>
        </p:nvSpPr>
        <p:spPr>
          <a:xfrm>
            <a:off x="1" y="6419088"/>
            <a:ext cx="510535" cy="4389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p>
        </p:txBody>
      </p:sp>
      <p:sp>
        <p:nvSpPr>
          <p:cNvPr id="5" name="Text Placeholder 4">
            <a:extLst>
              <a:ext uri="{FF2B5EF4-FFF2-40B4-BE49-F238E27FC236}">
                <a16:creationId xmlns:a16="http://schemas.microsoft.com/office/drawing/2014/main" id="{01FED0A3-5466-814A-8D7C-4A121FD1AB21}"/>
              </a:ext>
            </a:extLst>
          </p:cNvPr>
          <p:cNvSpPr>
            <a:spLocks noGrp="1"/>
          </p:cNvSpPr>
          <p:nvPr>
            <p:ph type="body" sz="quarter" idx="13" hasCustomPrompt="1"/>
          </p:nvPr>
        </p:nvSpPr>
        <p:spPr>
          <a:xfrm>
            <a:off x="510118" y="999345"/>
            <a:ext cx="11138180" cy="5156615"/>
          </a:xfrm>
          <a:prstGeom prst="rect">
            <a:avLst/>
          </a:prstGeom>
        </p:spPr>
        <p:txBody>
          <a:bodyPr/>
          <a:lstStyle>
            <a:lvl1pPr marL="219451" indent="-219451">
              <a:lnSpc>
                <a:spcPct val="100000"/>
              </a:lnSpc>
              <a:spcBef>
                <a:spcPts val="0"/>
              </a:spcBef>
              <a:spcAft>
                <a:spcPts val="800"/>
              </a:spcAft>
              <a:buClr>
                <a:schemeClr val="accent5">
                  <a:lumMod val="75000"/>
                </a:schemeClr>
              </a:buClr>
              <a:buFont typeface="Arial" panose="020B0604020202020204" pitchFamily="34" charset="0"/>
              <a:buChar char="•"/>
              <a:defRPr lang="en-US" sz="1867" kern="1200" dirty="0">
                <a:solidFill>
                  <a:schemeClr val="tx1"/>
                </a:solidFill>
                <a:latin typeface="Arial" charset="0"/>
                <a:ea typeface="Arial" charset="0"/>
                <a:cs typeface="Arial" charset="0"/>
              </a:defRPr>
            </a:lvl1pPr>
          </a:lstStyle>
          <a:p>
            <a:pPr lvl="0"/>
            <a:r>
              <a:rPr lang="en-US"/>
              <a:t>Et </a:t>
            </a:r>
            <a:r>
              <a:rPr lang="en-US" err="1"/>
              <a:t>ultrices</a:t>
            </a:r>
            <a:r>
              <a:rPr lang="en-US"/>
              <a:t> </a:t>
            </a:r>
            <a:r>
              <a:rPr lang="en-US" err="1"/>
              <a:t>neque</a:t>
            </a:r>
            <a:r>
              <a:rPr lang="en-US"/>
              <a:t> </a:t>
            </a:r>
            <a:r>
              <a:rPr lang="en-US" err="1"/>
              <a:t>ornare</a:t>
            </a:r>
            <a:r>
              <a:rPr lang="en-US"/>
              <a:t> </a:t>
            </a:r>
            <a:r>
              <a:rPr lang="en-US" err="1"/>
              <a:t>aenean</a:t>
            </a:r>
            <a:r>
              <a:rPr lang="en-US"/>
              <a:t> </a:t>
            </a:r>
            <a:r>
              <a:rPr lang="en-US" err="1"/>
              <a:t>euismod</a:t>
            </a:r>
            <a:r>
              <a:rPr lang="en-US"/>
              <a:t> </a:t>
            </a:r>
            <a:r>
              <a:rPr lang="en-US" err="1"/>
              <a:t>elementum</a:t>
            </a:r>
            <a:r>
              <a:rPr lang="en-US"/>
              <a:t> nisi </a:t>
            </a:r>
            <a:r>
              <a:rPr lang="en-US" err="1"/>
              <a:t>quis</a:t>
            </a:r>
            <a:r>
              <a:rPr lang="en-US"/>
              <a:t>.</a:t>
            </a:r>
          </a:p>
          <a:p>
            <a:pPr lvl="0"/>
            <a:r>
              <a:rPr lang="en-US" err="1"/>
              <a:t>Phasellus</a:t>
            </a:r>
            <a:r>
              <a:rPr lang="en-US"/>
              <a:t> vestibulum lorem sed </a:t>
            </a:r>
            <a:r>
              <a:rPr lang="en-US" err="1"/>
              <a:t>risus</a:t>
            </a:r>
            <a:r>
              <a:rPr lang="en-US"/>
              <a:t> </a:t>
            </a:r>
            <a:r>
              <a:rPr lang="en-US" err="1"/>
              <a:t>ultricies</a:t>
            </a:r>
            <a:r>
              <a:rPr lang="en-US"/>
              <a:t> </a:t>
            </a:r>
            <a:r>
              <a:rPr lang="en-US" err="1"/>
              <a:t>tristique</a:t>
            </a:r>
            <a:r>
              <a:rPr lang="en-US"/>
              <a:t> </a:t>
            </a:r>
            <a:r>
              <a:rPr lang="en-US" err="1"/>
              <a:t>nulla</a:t>
            </a:r>
            <a:r>
              <a:rPr lang="en-US"/>
              <a:t> </a:t>
            </a:r>
            <a:r>
              <a:rPr lang="en-US" err="1"/>
              <a:t>aliquet</a:t>
            </a:r>
            <a:r>
              <a:rPr lang="en-US"/>
              <a:t>.</a:t>
            </a:r>
          </a:p>
          <a:p>
            <a:pPr lvl="0"/>
            <a:r>
              <a:rPr lang="en-US" err="1"/>
              <a:t>Arcu</a:t>
            </a:r>
            <a:r>
              <a:rPr lang="en-US"/>
              <a:t> </a:t>
            </a:r>
            <a:r>
              <a:rPr lang="en-US" err="1"/>
              <a:t>risus</a:t>
            </a:r>
            <a:r>
              <a:rPr lang="en-US"/>
              <a:t> </a:t>
            </a:r>
            <a:r>
              <a:rPr lang="en-US" err="1"/>
              <a:t>quis</a:t>
            </a:r>
            <a:r>
              <a:rPr lang="en-US"/>
              <a:t> </a:t>
            </a:r>
            <a:r>
              <a:rPr lang="en-US" err="1"/>
              <a:t>varius</a:t>
            </a:r>
            <a:r>
              <a:rPr lang="en-US"/>
              <a:t> </a:t>
            </a:r>
            <a:r>
              <a:rPr lang="en-US" err="1"/>
              <a:t>quam</a:t>
            </a:r>
            <a:r>
              <a:rPr lang="en-US"/>
              <a:t> </a:t>
            </a:r>
            <a:r>
              <a:rPr lang="en-US" err="1"/>
              <a:t>quisque</a:t>
            </a:r>
            <a:r>
              <a:rPr lang="en-US"/>
              <a:t> id diam </a:t>
            </a:r>
            <a:r>
              <a:rPr lang="en-US" err="1"/>
              <a:t>vel.daslkjf</a:t>
            </a:r>
            <a:endParaRPr lang="en-US"/>
          </a:p>
          <a:p>
            <a:pPr lvl="0"/>
            <a:endParaRPr lang="en-US"/>
          </a:p>
        </p:txBody>
      </p:sp>
      <p:sp>
        <p:nvSpPr>
          <p:cNvPr id="16" name="Rectangle 15">
            <a:extLst>
              <a:ext uri="{FF2B5EF4-FFF2-40B4-BE49-F238E27FC236}">
                <a16:creationId xmlns:a16="http://schemas.microsoft.com/office/drawing/2014/main" id="{F5E38538-B146-4040-9E57-22E9BDF72539}"/>
              </a:ext>
            </a:extLst>
          </p:cNvPr>
          <p:cNvSpPr/>
          <p:nvPr userDrawn="1"/>
        </p:nvSpPr>
        <p:spPr>
          <a:xfrm>
            <a:off x="1" y="6424259"/>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Tree>
    <p:extLst>
      <p:ext uri="{BB962C8B-B14F-4D97-AF65-F5344CB8AC3E}">
        <p14:creationId xmlns:p14="http://schemas.microsoft.com/office/powerpoint/2010/main" val="1123157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CD99D81-4A69-A64F-928A-E3F3E51C56F7}"/>
              </a:ext>
            </a:extLst>
          </p:cNvPr>
          <p:cNvSpPr/>
          <p:nvPr userDrawn="1"/>
        </p:nvSpPr>
        <p:spPr>
          <a:xfrm>
            <a:off x="0" y="4110075"/>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Picture 16">
            <a:extLst>
              <a:ext uri="{FF2B5EF4-FFF2-40B4-BE49-F238E27FC236}">
                <a16:creationId xmlns:a16="http://schemas.microsoft.com/office/drawing/2014/main" id="{6EFE2F65-59F0-FD42-9872-479E885684C3}"/>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1457"/>
            <a:ext cx="12192000" cy="6233455"/>
          </a:xfrm>
          <a:prstGeom prst="rect">
            <a:avLst/>
          </a:prstGeom>
        </p:spPr>
      </p:pic>
      <p:sp>
        <p:nvSpPr>
          <p:cNvPr id="18" name="Rectangle 17">
            <a:extLst>
              <a:ext uri="{FF2B5EF4-FFF2-40B4-BE49-F238E27FC236}">
                <a16:creationId xmlns:a16="http://schemas.microsoft.com/office/drawing/2014/main" id="{2D0B2591-9EF8-8C4D-8ABC-5B58BCE35FA8}"/>
              </a:ext>
            </a:extLst>
          </p:cNvPr>
          <p:cNvSpPr/>
          <p:nvPr userDrawn="1"/>
        </p:nvSpPr>
        <p:spPr>
          <a:xfrm>
            <a:off x="0" y="6413201"/>
            <a:ext cx="12192000" cy="4448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5"/>
              </a:solidFill>
            </a:endParaRPr>
          </a:p>
        </p:txBody>
      </p:sp>
      <p:cxnSp>
        <p:nvCxnSpPr>
          <p:cNvPr id="19" name="Straight Connector 18">
            <a:extLst>
              <a:ext uri="{FF2B5EF4-FFF2-40B4-BE49-F238E27FC236}">
                <a16:creationId xmlns:a16="http://schemas.microsoft.com/office/drawing/2014/main" id="{343F1CCA-A4F7-C049-833A-DCCA8C3EA2ED}"/>
              </a:ext>
            </a:extLst>
          </p:cNvPr>
          <p:cNvCxnSpPr/>
          <p:nvPr userDrawn="1"/>
        </p:nvCxnSpPr>
        <p:spPr>
          <a:xfrm>
            <a:off x="1182807" y="2655199"/>
            <a:ext cx="10008359"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A103D80-7F62-6A46-9538-B0F130898DDF}"/>
              </a:ext>
            </a:extLst>
          </p:cNvPr>
          <p:cNvSpPr>
            <a:spLocks noGrp="1"/>
          </p:cNvSpPr>
          <p:nvPr>
            <p:ph type="title" hasCustomPrompt="1"/>
          </p:nvPr>
        </p:nvSpPr>
        <p:spPr>
          <a:xfrm>
            <a:off x="838200" y="751745"/>
            <a:ext cx="10515600" cy="1891523"/>
          </a:xfrm>
          <a:prstGeom prst="rect">
            <a:avLst/>
          </a:prstGeom>
        </p:spPr>
        <p:txBody>
          <a:bodyPr anchor="ctr"/>
          <a:lstStyle>
            <a:lvl1pPr>
              <a:defRPr>
                <a:solidFill>
                  <a:schemeClr val="tx1"/>
                </a:solidFill>
                <a:latin typeface="+mj-lt"/>
              </a:defRPr>
            </a:lvl1pPr>
          </a:lstStyle>
          <a:p>
            <a:r>
              <a:rPr lang="en-US"/>
              <a:t>Title Lorem Ipsum Dolor Sit </a:t>
            </a:r>
            <a:r>
              <a:rPr lang="en-US" err="1"/>
              <a:t>Amet</a:t>
            </a:r>
            <a:r>
              <a:rPr lang="en-US"/>
              <a:t>, </a:t>
            </a:r>
            <a:r>
              <a:rPr lang="en-US" err="1"/>
              <a:t>Consectetur</a:t>
            </a:r>
            <a:r>
              <a:rPr lang="en-US"/>
              <a:t> </a:t>
            </a:r>
            <a:r>
              <a:rPr lang="en-US" err="1"/>
              <a:t>Adipiscing</a:t>
            </a:r>
            <a:endParaRPr lang="en-US"/>
          </a:p>
        </p:txBody>
      </p:sp>
      <p:sp>
        <p:nvSpPr>
          <p:cNvPr id="6" name="TextBox 5">
            <a:extLst>
              <a:ext uri="{FF2B5EF4-FFF2-40B4-BE49-F238E27FC236}">
                <a16:creationId xmlns:a16="http://schemas.microsoft.com/office/drawing/2014/main" id="{B04F10EB-4EF5-FF42-848F-1B735597AD85}"/>
              </a:ext>
            </a:extLst>
          </p:cNvPr>
          <p:cNvSpPr txBox="1"/>
          <p:nvPr userDrawn="1"/>
        </p:nvSpPr>
        <p:spPr>
          <a:xfrm>
            <a:off x="510535" y="262115"/>
            <a:ext cx="10947868" cy="420564"/>
          </a:xfrm>
          <a:prstGeom prst="rect">
            <a:avLst/>
          </a:prstGeom>
          <a:noFill/>
        </p:spPr>
        <p:txBody>
          <a:bodyPr wrap="square" rtlCol="0">
            <a:spAutoFit/>
          </a:bodyPr>
          <a:lstStyle/>
          <a:p>
            <a:pPr algn="ctr"/>
            <a:r>
              <a:rPr lang="en-US" sz="2133" b="1" spc="67">
                <a:solidFill>
                  <a:schemeClr val="accent4"/>
                </a:solidFill>
                <a:latin typeface="Arial Black" panose="020B0604020202020204" pitchFamily="34" charset="0"/>
                <a:cs typeface="Arial Black" panose="020B0604020202020204" pitchFamily="34" charset="0"/>
              </a:rPr>
              <a:t>R</a:t>
            </a:r>
            <a:r>
              <a:rPr lang="en-US" sz="1600" b="1" spc="67">
                <a:solidFill>
                  <a:schemeClr val="bg2"/>
                </a:solidFill>
                <a:latin typeface="Arial Black" panose="020B0604020202020204" pitchFamily="34" charset="0"/>
                <a:cs typeface="Arial Black" panose="020B0604020202020204" pitchFamily="34" charset="0"/>
              </a:rPr>
              <a:t>EFLECT UPON   </a:t>
            </a:r>
            <a:r>
              <a:rPr lang="en-US" sz="2133" b="1" spc="67">
                <a:solidFill>
                  <a:schemeClr val="accent2"/>
                </a:solidFill>
                <a:latin typeface="Arial Black" panose="020B0604020202020204" pitchFamily="34" charset="0"/>
                <a:cs typeface="Arial Black" panose="020B0604020202020204" pitchFamily="34" charset="0"/>
              </a:rPr>
              <a:t>A</a:t>
            </a:r>
            <a:r>
              <a:rPr lang="en-US" sz="1600" b="1" spc="67">
                <a:solidFill>
                  <a:schemeClr val="bg2"/>
                </a:solidFill>
                <a:latin typeface="Arial Black" panose="020B0604020202020204" pitchFamily="34" charset="0"/>
                <a:cs typeface="Arial Black" panose="020B0604020202020204" pitchFamily="34" charset="0"/>
              </a:rPr>
              <a:t>CKNOWLEDGE   </a:t>
            </a:r>
            <a:r>
              <a:rPr lang="en-US" sz="2133" b="1" spc="67">
                <a:solidFill>
                  <a:schemeClr val="accent3"/>
                </a:solidFill>
                <a:latin typeface="Arial Black" panose="020B0604020202020204" pitchFamily="34" charset="0"/>
                <a:cs typeface="Arial Black" panose="020B0604020202020204" pitchFamily="34" charset="0"/>
              </a:rPr>
              <a:t>C</a:t>
            </a:r>
            <a:r>
              <a:rPr lang="en-US" sz="1600" b="1" spc="67">
                <a:solidFill>
                  <a:schemeClr val="bg2"/>
                </a:solidFill>
                <a:latin typeface="Arial Black" panose="020B0604020202020204" pitchFamily="34" charset="0"/>
                <a:cs typeface="Arial Black" panose="020B0604020202020204" pitchFamily="34" charset="0"/>
              </a:rPr>
              <a:t>HALLENGE   </a:t>
            </a:r>
            <a:r>
              <a:rPr lang="en-US" sz="2133" b="1" spc="67">
                <a:solidFill>
                  <a:schemeClr val="accent1"/>
                </a:solidFill>
                <a:latin typeface="Arial Black" panose="020B0604020202020204" pitchFamily="34" charset="0"/>
                <a:cs typeface="Arial Black" panose="020B0604020202020204" pitchFamily="34" charset="0"/>
              </a:rPr>
              <a:t>E</a:t>
            </a:r>
            <a:r>
              <a:rPr lang="en-US" sz="1600" b="1" spc="67">
                <a:solidFill>
                  <a:schemeClr val="bg2"/>
                </a:solidFill>
                <a:latin typeface="Arial Black" panose="020B0604020202020204" pitchFamily="34" charset="0"/>
                <a:cs typeface="Arial Black" panose="020B0604020202020204" pitchFamily="34" charset="0"/>
              </a:rPr>
              <a:t>XAMINE </a:t>
            </a:r>
          </a:p>
        </p:txBody>
      </p:sp>
      <p:sp>
        <p:nvSpPr>
          <p:cNvPr id="8" name="TextBox 7">
            <a:extLst>
              <a:ext uri="{FF2B5EF4-FFF2-40B4-BE49-F238E27FC236}">
                <a16:creationId xmlns:a16="http://schemas.microsoft.com/office/drawing/2014/main" id="{AAA123B2-7EF3-814D-9D32-2271D8D5CAF1}"/>
              </a:ext>
            </a:extLst>
          </p:cNvPr>
          <p:cNvSpPr txBox="1"/>
          <p:nvPr userDrawn="1"/>
        </p:nvSpPr>
        <p:spPr>
          <a:xfrm>
            <a:off x="5908442" y="2984551"/>
            <a:ext cx="2194780" cy="1094980"/>
          </a:xfrm>
          <a:prstGeom prst="rect">
            <a:avLst/>
          </a:prstGeom>
          <a:noFill/>
        </p:spPr>
        <p:txBody>
          <a:bodyPr wrap="square" rtlCol="0">
            <a:spAutoFit/>
          </a:bodyPr>
          <a:lstStyle/>
          <a:p>
            <a:pPr>
              <a:lnSpc>
                <a:spcPct val="120000"/>
              </a:lnSpc>
            </a:pPr>
            <a:r>
              <a:rPr lang="en-US" sz="1867" b="1" i="1" spc="27">
                <a:solidFill>
                  <a:schemeClr val="tx1"/>
                </a:solidFill>
              </a:rPr>
              <a:t>Date</a:t>
            </a:r>
            <a:endParaRPr lang="en-US" sz="1867" i="1" spc="27">
              <a:solidFill>
                <a:schemeClr val="tx1"/>
              </a:solidFill>
            </a:endParaRPr>
          </a:p>
          <a:p>
            <a:pPr>
              <a:lnSpc>
                <a:spcPct val="120000"/>
              </a:lnSpc>
            </a:pPr>
            <a:r>
              <a:rPr lang="en-US" sz="1867" b="1" i="1" spc="27">
                <a:solidFill>
                  <a:schemeClr val="tx1"/>
                </a:solidFill>
              </a:rPr>
              <a:t>Time</a:t>
            </a:r>
            <a:endParaRPr lang="en-US" sz="1867" i="1" spc="27">
              <a:solidFill>
                <a:schemeClr val="tx1"/>
              </a:solidFill>
            </a:endParaRPr>
          </a:p>
          <a:p>
            <a:pPr>
              <a:lnSpc>
                <a:spcPct val="120000"/>
              </a:lnSpc>
            </a:pPr>
            <a:r>
              <a:rPr lang="en-US" sz="1867" b="1" i="1" spc="27">
                <a:solidFill>
                  <a:schemeClr val="tx1"/>
                </a:solidFill>
              </a:rPr>
              <a:t>Where to Watch</a:t>
            </a:r>
            <a:endParaRPr lang="en-US" sz="1867" i="1" spc="27">
              <a:solidFill>
                <a:schemeClr val="tx1"/>
              </a:solidFill>
            </a:endParaRPr>
          </a:p>
        </p:txBody>
      </p:sp>
      <p:sp>
        <p:nvSpPr>
          <p:cNvPr id="9" name="Rounded Rectangle 8">
            <a:extLst>
              <a:ext uri="{FF2B5EF4-FFF2-40B4-BE49-F238E27FC236}">
                <a16:creationId xmlns:a16="http://schemas.microsoft.com/office/drawing/2014/main" id="{DA6CC231-6A10-B947-A96C-BB3B832FF4F0}"/>
              </a:ext>
            </a:extLst>
          </p:cNvPr>
          <p:cNvSpPr/>
          <p:nvPr userDrawn="1"/>
        </p:nvSpPr>
        <p:spPr>
          <a:xfrm>
            <a:off x="2636177" y="2942021"/>
            <a:ext cx="3076705" cy="1217113"/>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spc="27"/>
              <a:t>MULTIDISCIPLINARY</a:t>
            </a:r>
          </a:p>
          <a:p>
            <a:pPr algn="ctr"/>
            <a:r>
              <a:rPr lang="en-US" sz="1600" b="1" spc="27"/>
              <a:t>ROUNDTABLE </a:t>
            </a:r>
          </a:p>
          <a:p>
            <a:pPr algn="ctr"/>
            <a:r>
              <a:rPr lang="en-US" sz="1600" b="1" spc="27"/>
              <a:t>DISCUSSION</a:t>
            </a:r>
          </a:p>
        </p:txBody>
      </p:sp>
      <p:sp>
        <p:nvSpPr>
          <p:cNvPr id="12" name="Text Placeholder 11">
            <a:extLst>
              <a:ext uri="{FF2B5EF4-FFF2-40B4-BE49-F238E27FC236}">
                <a16:creationId xmlns:a16="http://schemas.microsoft.com/office/drawing/2014/main" id="{676A5721-C628-734B-BBBA-3D57C5886D9A}"/>
              </a:ext>
            </a:extLst>
          </p:cNvPr>
          <p:cNvSpPr>
            <a:spLocks noGrp="1"/>
          </p:cNvSpPr>
          <p:nvPr>
            <p:ph type="body" sz="quarter" idx="11" hasCustomPrompt="1"/>
          </p:nvPr>
        </p:nvSpPr>
        <p:spPr>
          <a:xfrm>
            <a:off x="6625827" y="3070129"/>
            <a:ext cx="4727972" cy="357985"/>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Month DD, YYYY</a:t>
            </a:r>
          </a:p>
        </p:txBody>
      </p:sp>
      <p:sp>
        <p:nvSpPr>
          <p:cNvPr id="14" name="Text Placeholder 13">
            <a:extLst>
              <a:ext uri="{FF2B5EF4-FFF2-40B4-BE49-F238E27FC236}">
                <a16:creationId xmlns:a16="http://schemas.microsoft.com/office/drawing/2014/main" id="{0BCF8275-4882-3743-8994-939F0020015D}"/>
              </a:ext>
            </a:extLst>
          </p:cNvPr>
          <p:cNvSpPr>
            <a:spLocks noGrp="1"/>
          </p:cNvSpPr>
          <p:nvPr>
            <p:ph type="body" sz="quarter" idx="12" hasCustomPrompt="1"/>
          </p:nvPr>
        </p:nvSpPr>
        <p:spPr>
          <a:xfrm>
            <a:off x="6623553" y="3396376"/>
            <a:ext cx="4727971"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X–X </a:t>
            </a:r>
            <a:r>
              <a:rPr lang="en-US" err="1"/>
              <a:t>x.m.</a:t>
            </a:r>
            <a:r>
              <a:rPr lang="en-US"/>
              <a:t> XT</a:t>
            </a:r>
          </a:p>
        </p:txBody>
      </p:sp>
      <p:sp>
        <p:nvSpPr>
          <p:cNvPr id="16" name="Text Placeholder 15">
            <a:extLst>
              <a:ext uri="{FF2B5EF4-FFF2-40B4-BE49-F238E27FC236}">
                <a16:creationId xmlns:a16="http://schemas.microsoft.com/office/drawing/2014/main" id="{B6BAAE8D-2755-6944-8F32-A9A64AE32439}"/>
              </a:ext>
            </a:extLst>
          </p:cNvPr>
          <p:cNvSpPr>
            <a:spLocks noGrp="1"/>
          </p:cNvSpPr>
          <p:nvPr>
            <p:ph type="body" sz="quarter" idx="13" hasCustomPrompt="1"/>
          </p:nvPr>
        </p:nvSpPr>
        <p:spPr>
          <a:xfrm>
            <a:off x="7865176" y="3737025"/>
            <a:ext cx="3486349"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Lorem ipsum</a:t>
            </a:r>
          </a:p>
        </p:txBody>
      </p:sp>
    </p:spTree>
    <p:extLst>
      <p:ext uri="{BB962C8B-B14F-4D97-AF65-F5344CB8AC3E}">
        <p14:creationId xmlns:p14="http://schemas.microsoft.com/office/powerpoint/2010/main" val="3051086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reaker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97D1291-E0A0-B445-B111-F229A94CC02D}"/>
              </a:ext>
            </a:extLst>
          </p:cNvPr>
          <p:cNvGrpSpPr/>
          <p:nvPr userDrawn="1"/>
        </p:nvGrpSpPr>
        <p:grpSpPr>
          <a:xfrm rot="10800000">
            <a:off x="510532" y="2"/>
            <a:ext cx="11681469" cy="6856799"/>
            <a:chOff x="0" y="3870153"/>
            <a:chExt cx="3116357" cy="214831"/>
          </a:xfrm>
        </p:grpSpPr>
        <p:sp>
          <p:nvSpPr>
            <p:cNvPr id="8" name="Rectangle 7">
              <a:extLst>
                <a:ext uri="{FF2B5EF4-FFF2-40B4-BE49-F238E27FC236}">
                  <a16:creationId xmlns:a16="http://schemas.microsoft.com/office/drawing/2014/main" id="{3FF11002-CA6E-E940-AF07-0D12856593D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9" name="Rectangle 8">
              <a:extLst>
                <a:ext uri="{FF2B5EF4-FFF2-40B4-BE49-F238E27FC236}">
                  <a16:creationId xmlns:a16="http://schemas.microsoft.com/office/drawing/2014/main" id="{4B3550CD-17B2-0748-AB70-02892169D91D}"/>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10" name="Rectangle 9">
              <a:extLst>
                <a:ext uri="{FF2B5EF4-FFF2-40B4-BE49-F238E27FC236}">
                  <a16:creationId xmlns:a16="http://schemas.microsoft.com/office/drawing/2014/main" id="{668CA156-7789-D744-99E3-03687D3792B3}"/>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11" name="Rectangle 10">
              <a:extLst>
                <a:ext uri="{FF2B5EF4-FFF2-40B4-BE49-F238E27FC236}">
                  <a16:creationId xmlns:a16="http://schemas.microsoft.com/office/drawing/2014/main" id="{B194AC7E-E93F-1443-88B3-CC6496369D83}"/>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13" name="Picture 12">
            <a:extLst>
              <a:ext uri="{FF2B5EF4-FFF2-40B4-BE49-F238E27FC236}">
                <a16:creationId xmlns:a16="http://schemas.microsoft.com/office/drawing/2014/main" id="{634C49CE-9CB6-F841-B273-40802FD35874}"/>
              </a:ext>
            </a:extLst>
          </p:cNvPr>
          <p:cNvPicPr>
            <a:picLocks noChangeAspect="1"/>
          </p:cNvPicPr>
          <p:nvPr userDrawn="1"/>
        </p:nvPicPr>
        <p:blipFill rotWithShape="1">
          <a:blip r:embed="rId2">
            <a:biLevel thresh="25000"/>
            <a:alphaModFix amt="50000"/>
          </a:blip>
          <a:srcRect l="-1041" t="-11456" r="88149" b="-20477"/>
          <a:stretch/>
        </p:blipFill>
        <p:spPr>
          <a:xfrm>
            <a:off x="5715100" y="3167007"/>
            <a:ext cx="6476901" cy="5320164"/>
          </a:xfrm>
          <a:prstGeom prst="rect">
            <a:avLst/>
          </a:prstGeom>
        </p:spPr>
      </p:pic>
      <p:sp>
        <p:nvSpPr>
          <p:cNvPr id="14" name="Rectangle 13">
            <a:extLst>
              <a:ext uri="{FF2B5EF4-FFF2-40B4-BE49-F238E27FC236}">
                <a16:creationId xmlns:a16="http://schemas.microsoft.com/office/drawing/2014/main" id="{01672266-E192-8C4B-9931-0E4B17510C6B}"/>
              </a:ext>
            </a:extLst>
          </p:cNvPr>
          <p:cNvSpPr/>
          <p:nvPr userDrawn="1"/>
        </p:nvSpPr>
        <p:spPr>
          <a:xfrm>
            <a:off x="2" y="-2455"/>
            <a:ext cx="510535" cy="68567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solidFill>
                <a:schemeClr val="accent5"/>
              </a:solidFill>
            </a:endParaRPr>
          </a:p>
        </p:txBody>
      </p:sp>
      <p:sp>
        <p:nvSpPr>
          <p:cNvPr id="17" name="Rectangle 16">
            <a:extLst>
              <a:ext uri="{FF2B5EF4-FFF2-40B4-BE49-F238E27FC236}">
                <a16:creationId xmlns:a16="http://schemas.microsoft.com/office/drawing/2014/main" id="{BA792BE2-55F4-244A-853D-6D08CFAD03A4}"/>
              </a:ext>
            </a:extLst>
          </p:cNvPr>
          <p:cNvSpPr/>
          <p:nvPr userDrawn="1"/>
        </p:nvSpPr>
        <p:spPr>
          <a:xfrm>
            <a:off x="2"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7A1D724B-7332-3743-80BE-21C94B4D6233}" type="slidenum">
              <a:rPr lang="en-US" sz="1467" b="1" smtClean="0"/>
              <a:t>‹#›</a:t>
            </a:fld>
            <a:endParaRPr lang="en-US" sz="1467" b="1"/>
          </a:p>
        </p:txBody>
      </p:sp>
      <p:cxnSp>
        <p:nvCxnSpPr>
          <p:cNvPr id="18" name="Straight Connector 17">
            <a:extLst>
              <a:ext uri="{FF2B5EF4-FFF2-40B4-BE49-F238E27FC236}">
                <a16:creationId xmlns:a16="http://schemas.microsoft.com/office/drawing/2014/main" id="{6CFEAD81-13D8-394B-929F-E26358D36CA1}"/>
              </a:ext>
            </a:extLst>
          </p:cNvPr>
          <p:cNvCxnSpPr/>
          <p:nvPr userDrawn="1"/>
        </p:nvCxnSpPr>
        <p:spPr>
          <a:xfrm>
            <a:off x="650240" y="853440"/>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 name="Isosceles Triangle 1">
            <a:extLst>
              <a:ext uri="{FF2B5EF4-FFF2-40B4-BE49-F238E27FC236}">
                <a16:creationId xmlns:a16="http://schemas.microsoft.com/office/drawing/2014/main" id="{C7C4C119-AC9E-4624-8F9D-06D7AF63140B}"/>
              </a:ext>
            </a:extLst>
          </p:cNvPr>
          <p:cNvSpPr/>
          <p:nvPr userDrawn="1"/>
        </p:nvSpPr>
        <p:spPr>
          <a:xfrm rot="9822738">
            <a:off x="8053598" y="2744959"/>
            <a:ext cx="1584303" cy="1651000"/>
          </a:xfrm>
          <a:prstGeom prst="triangle">
            <a:avLst>
              <a:gd name="adj" fmla="val 4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9" name="Straight Connector 18">
            <a:extLst>
              <a:ext uri="{FF2B5EF4-FFF2-40B4-BE49-F238E27FC236}">
                <a16:creationId xmlns:a16="http://schemas.microsoft.com/office/drawing/2014/main" id="{EE35886C-CF59-DD41-826E-77CB0F3594B1}"/>
              </a:ext>
            </a:extLst>
          </p:cNvPr>
          <p:cNvCxnSpPr/>
          <p:nvPr userDrawn="1"/>
        </p:nvCxnSpPr>
        <p:spPr>
          <a:xfrm>
            <a:off x="650240" y="3562773"/>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2" name="Round Same Side Corner Rectangle 21">
            <a:extLst>
              <a:ext uri="{FF2B5EF4-FFF2-40B4-BE49-F238E27FC236}">
                <a16:creationId xmlns:a16="http://schemas.microsoft.com/office/drawing/2014/main" id="{D0F311B3-3114-2743-8F06-4D479B8B0058}"/>
              </a:ext>
            </a:extLst>
          </p:cNvPr>
          <p:cNvSpPr/>
          <p:nvPr userDrawn="1"/>
        </p:nvSpPr>
        <p:spPr>
          <a:xfrm rot="5400000">
            <a:off x="3847169" y="-2862433"/>
            <a:ext cx="2451945" cy="10146281"/>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itle 22">
            <a:extLst>
              <a:ext uri="{FF2B5EF4-FFF2-40B4-BE49-F238E27FC236}">
                <a16:creationId xmlns:a16="http://schemas.microsoft.com/office/drawing/2014/main" id="{5141CC10-AA1C-D848-B4B2-201C781E563E}"/>
              </a:ext>
            </a:extLst>
          </p:cNvPr>
          <p:cNvSpPr>
            <a:spLocks noGrp="1"/>
          </p:cNvSpPr>
          <p:nvPr>
            <p:ph type="title" hasCustomPrompt="1"/>
          </p:nvPr>
        </p:nvSpPr>
        <p:spPr>
          <a:xfrm>
            <a:off x="983597" y="967913"/>
            <a:ext cx="8554296" cy="2471255"/>
          </a:xfrm>
          <a:prstGeom prst="rect">
            <a:avLst/>
          </a:prstGeom>
        </p:spPr>
        <p:txBody>
          <a:bodyPr anchor="ctr"/>
          <a:lstStyle>
            <a:lvl1pPr algn="l">
              <a:defRPr lang="en-US" sz="4800" b="1" i="0" kern="1200" dirty="0">
                <a:solidFill>
                  <a:schemeClr val="tx1"/>
                </a:solidFill>
                <a:latin typeface="+mj-lt"/>
                <a:ea typeface="+mj-ea"/>
                <a:cs typeface="Arial" panose="020B0604020202020204" pitchFamily="34" charset="0"/>
              </a:defRPr>
            </a:lvl1pPr>
          </a:lstStyle>
          <a:p>
            <a:pPr lvl="0"/>
            <a:r>
              <a:rPr lang="en-US"/>
              <a:t>Breaker Slide Title Lorem Ipsum Dolor Sit </a:t>
            </a:r>
            <a:r>
              <a:rPr lang="en-US" err="1"/>
              <a:t>Amet</a:t>
            </a:r>
            <a:endParaRPr lang="en-US"/>
          </a:p>
        </p:txBody>
      </p:sp>
    </p:spTree>
    <p:extLst>
      <p:ext uri="{BB962C8B-B14F-4D97-AF65-F5344CB8AC3E}">
        <p14:creationId xmlns:p14="http://schemas.microsoft.com/office/powerpoint/2010/main" val="39372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5"/>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3271"/>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2" y="0"/>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6"/>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2"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2" name="Rounded Rectangle 11">
            <a:extLst>
              <a:ext uri="{FF2B5EF4-FFF2-40B4-BE49-F238E27FC236}">
                <a16:creationId xmlns:a16="http://schemas.microsoft.com/office/drawing/2014/main" id="{39AEA832-C178-404B-8004-A532E995E95A}"/>
              </a:ext>
            </a:extLst>
          </p:cNvPr>
          <p:cNvSpPr/>
          <p:nvPr userDrawn="1"/>
        </p:nvSpPr>
        <p:spPr>
          <a:xfrm>
            <a:off x="1360373" y="1524469"/>
            <a:ext cx="9561095" cy="245194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2400"/>
          </a:p>
        </p:txBody>
      </p:sp>
      <p:sp>
        <p:nvSpPr>
          <p:cNvPr id="15" name="Rounded Rectangle 14">
            <a:extLst>
              <a:ext uri="{FF2B5EF4-FFF2-40B4-BE49-F238E27FC236}">
                <a16:creationId xmlns:a16="http://schemas.microsoft.com/office/drawing/2014/main" id="{C6350669-F881-A047-96EA-2AB2A88D40F8}"/>
              </a:ext>
            </a:extLst>
          </p:cNvPr>
          <p:cNvSpPr/>
          <p:nvPr userDrawn="1"/>
        </p:nvSpPr>
        <p:spPr>
          <a:xfrm>
            <a:off x="1167869" y="1329229"/>
            <a:ext cx="9911881" cy="2856881"/>
          </a:xfrm>
          <a:prstGeom prst="roundRect">
            <a:avLst>
              <a:gd name="adj" fmla="val 50000"/>
            </a:avLst>
          </a:prstGeom>
          <a:noFill/>
          <a:ln w="22225"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6C2370BC-7C3F-D44F-911D-33E538790E48}"/>
              </a:ext>
            </a:extLst>
          </p:cNvPr>
          <p:cNvSpPr>
            <a:spLocks noGrp="1"/>
          </p:cNvSpPr>
          <p:nvPr>
            <p:ph type="title" hasCustomPrompt="1"/>
          </p:nvPr>
        </p:nvSpPr>
        <p:spPr>
          <a:xfrm>
            <a:off x="1613096" y="1519826"/>
            <a:ext cx="9059595" cy="2430623"/>
          </a:xfrm>
          <a:prstGeom prst="rect">
            <a:avLst/>
          </a:prstGeom>
        </p:spPr>
        <p:txBody>
          <a:bodyPr anchor="ctr"/>
          <a:lstStyle>
            <a:lvl1pPr algn="ctr">
              <a:lnSpc>
                <a:spcPct val="90000"/>
              </a:lnSpc>
              <a:defRPr>
                <a:solidFill>
                  <a:schemeClr val="bg1"/>
                </a:solidFill>
                <a:latin typeface="+mj-lt"/>
                <a:ea typeface="Gungsuh" panose="02030600000101010101" pitchFamily="18" charset="-127"/>
              </a:defRPr>
            </a:lvl1pPr>
          </a:lstStyle>
          <a:p>
            <a:pPr algn="ctr">
              <a:lnSpc>
                <a:spcPct val="90000"/>
              </a:lnSpc>
            </a:pPr>
            <a:r>
              <a:rPr lang="en-US"/>
              <a:t>Breaker Slide Title Lorem Ipsum Dolor Sit </a:t>
            </a:r>
            <a:r>
              <a:rPr lang="en-US" err="1"/>
              <a:t>Amet</a:t>
            </a:r>
            <a:endParaRPr lang="en-US" sz="4800" b="1">
              <a:solidFill>
                <a:schemeClr val="bg1"/>
              </a:solidFill>
              <a:latin typeface="Gotham Medium" panose="02000604030000020004" pitchFamily="2" charset="0"/>
              <a:cs typeface="Arial" panose="020B0604020202020204" pitchFamily="34" charset="0"/>
            </a:endParaRPr>
          </a:p>
        </p:txBody>
      </p:sp>
    </p:spTree>
    <p:extLst>
      <p:ext uri="{BB962C8B-B14F-4D97-AF65-F5344CB8AC3E}">
        <p14:creationId xmlns:p14="http://schemas.microsoft.com/office/powerpoint/2010/main" val="3999999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5"/>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65562"/>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3" y="-10916"/>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6"/>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2"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6" name="Oval 15">
            <a:extLst>
              <a:ext uri="{FF2B5EF4-FFF2-40B4-BE49-F238E27FC236}">
                <a16:creationId xmlns:a16="http://schemas.microsoft.com/office/drawing/2014/main" id="{86D38CA8-6953-4DFF-ACD2-6F4EF14AB816}"/>
              </a:ext>
            </a:extLst>
          </p:cNvPr>
          <p:cNvSpPr/>
          <p:nvPr userDrawn="1"/>
        </p:nvSpPr>
        <p:spPr>
          <a:xfrm>
            <a:off x="927101" y="190501"/>
            <a:ext cx="10072257" cy="4266388"/>
          </a:xfrm>
          <a:prstGeom prst="ellipse">
            <a:avLst/>
          </a:prstGeom>
          <a:noFill/>
          <a:ln w="222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peech Bubble: Oval 4">
            <a:extLst>
              <a:ext uri="{FF2B5EF4-FFF2-40B4-BE49-F238E27FC236}">
                <a16:creationId xmlns:a16="http://schemas.microsoft.com/office/drawing/2014/main" id="{6717E113-D28E-425B-B1DA-5702CFBEF5CD}"/>
              </a:ext>
            </a:extLst>
          </p:cNvPr>
          <p:cNvSpPr/>
          <p:nvPr userDrawn="1"/>
        </p:nvSpPr>
        <p:spPr>
          <a:xfrm>
            <a:off x="1240150" y="506712"/>
            <a:ext cx="9533903" cy="3274155"/>
          </a:xfrm>
          <a:prstGeom prst="wedgeEllipseCallout">
            <a:avLst>
              <a:gd name="adj1" fmla="val -40157"/>
              <a:gd name="adj2" fmla="val 76365"/>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1783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5"/>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65562"/>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3" y="-10916"/>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6"/>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2"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6" name="Oval 5">
            <a:extLst>
              <a:ext uri="{FF2B5EF4-FFF2-40B4-BE49-F238E27FC236}">
                <a16:creationId xmlns:a16="http://schemas.microsoft.com/office/drawing/2014/main" id="{08DED6F2-4ED2-4233-A86A-868BA84FDCCF}"/>
              </a:ext>
            </a:extLst>
          </p:cNvPr>
          <p:cNvSpPr/>
          <p:nvPr userDrawn="1"/>
        </p:nvSpPr>
        <p:spPr>
          <a:xfrm>
            <a:off x="927101" y="190501"/>
            <a:ext cx="10072257" cy="4266388"/>
          </a:xfrm>
          <a:prstGeom prst="ellipse">
            <a:avLst/>
          </a:prstGeom>
          <a:noFill/>
          <a:ln w="222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peech Bubble: Oval 4">
            <a:extLst>
              <a:ext uri="{FF2B5EF4-FFF2-40B4-BE49-F238E27FC236}">
                <a16:creationId xmlns:a16="http://schemas.microsoft.com/office/drawing/2014/main" id="{6717E113-D28E-425B-B1DA-5702CFBEF5CD}"/>
              </a:ext>
            </a:extLst>
          </p:cNvPr>
          <p:cNvSpPr/>
          <p:nvPr userDrawn="1"/>
        </p:nvSpPr>
        <p:spPr>
          <a:xfrm>
            <a:off x="1240150" y="506712"/>
            <a:ext cx="9533903" cy="3274155"/>
          </a:xfrm>
          <a:prstGeom prst="wedgeEllipseCallout">
            <a:avLst>
              <a:gd name="adj1" fmla="val 44963"/>
              <a:gd name="adj2" fmla="val 7132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3384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8C247D-1DED-494B-847C-4EE7AA0B67FA}"/>
              </a:ext>
            </a:extLst>
          </p:cNvPr>
          <p:cNvPicPr>
            <a:picLocks noChangeAspect="1"/>
          </p:cNvPicPr>
          <p:nvPr userDrawn="1"/>
        </p:nvPicPr>
        <p:blipFill rotWithShape="1">
          <a:blip r:embed="rId2">
            <a:alphaModFix amt="16000"/>
          </a:blip>
          <a:srcRect l="-1041" t="-11456" r="88149" b="-20477"/>
          <a:stretch/>
        </p:blipFill>
        <p:spPr>
          <a:xfrm>
            <a:off x="5715100" y="3167007"/>
            <a:ext cx="6476901" cy="5320164"/>
          </a:xfrm>
          <a:prstGeom prst="rect">
            <a:avLst/>
          </a:prstGeom>
        </p:spPr>
      </p:pic>
      <p:grpSp>
        <p:nvGrpSpPr>
          <p:cNvPr id="24" name="Group 23">
            <a:extLst>
              <a:ext uri="{FF2B5EF4-FFF2-40B4-BE49-F238E27FC236}">
                <a16:creationId xmlns:a16="http://schemas.microsoft.com/office/drawing/2014/main" id="{6D067169-0B2D-1B4F-86D2-B725F15A6108}"/>
              </a:ext>
            </a:extLst>
          </p:cNvPr>
          <p:cNvGrpSpPr/>
          <p:nvPr userDrawn="1"/>
        </p:nvGrpSpPr>
        <p:grpSpPr>
          <a:xfrm rot="10800000">
            <a:off x="510532" y="6419089"/>
            <a:ext cx="11681469" cy="459935"/>
            <a:chOff x="0" y="3870153"/>
            <a:chExt cx="3116357" cy="214831"/>
          </a:xfrm>
        </p:grpSpPr>
        <p:sp>
          <p:nvSpPr>
            <p:cNvPr id="25" name="Rectangle 24">
              <a:extLst>
                <a:ext uri="{FF2B5EF4-FFF2-40B4-BE49-F238E27FC236}">
                  <a16:creationId xmlns:a16="http://schemas.microsoft.com/office/drawing/2014/main" id="{6A3DFD14-2E04-CB49-9635-16EA26AE7C1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6" name="Rectangle 25">
              <a:extLst>
                <a:ext uri="{FF2B5EF4-FFF2-40B4-BE49-F238E27FC236}">
                  <a16:creationId xmlns:a16="http://schemas.microsoft.com/office/drawing/2014/main" id="{BE8E066A-EA04-E844-8387-7A1B3043F57B}"/>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7" name="Rectangle 26">
              <a:extLst>
                <a:ext uri="{FF2B5EF4-FFF2-40B4-BE49-F238E27FC236}">
                  <a16:creationId xmlns:a16="http://schemas.microsoft.com/office/drawing/2014/main" id="{8FCEA40F-3A3B-8042-B1E2-E03912FC42F7}"/>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8" name="Rectangle 27">
              <a:extLst>
                <a:ext uri="{FF2B5EF4-FFF2-40B4-BE49-F238E27FC236}">
                  <a16:creationId xmlns:a16="http://schemas.microsoft.com/office/drawing/2014/main" id="{B2BC5AEE-C44A-9D4D-9DB1-8D6428901684}"/>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 name="Title 1">
            <a:extLst>
              <a:ext uri="{FF2B5EF4-FFF2-40B4-BE49-F238E27FC236}">
                <a16:creationId xmlns:a16="http://schemas.microsoft.com/office/drawing/2014/main" id="{61EF9676-6528-4647-A701-A70F259A8866}"/>
              </a:ext>
            </a:extLst>
          </p:cNvPr>
          <p:cNvSpPr>
            <a:spLocks noGrp="1"/>
          </p:cNvSpPr>
          <p:nvPr>
            <p:ph type="title" hasCustomPrompt="1"/>
          </p:nvPr>
        </p:nvSpPr>
        <p:spPr>
          <a:xfrm>
            <a:off x="341372" y="1"/>
            <a:ext cx="11306925" cy="895019"/>
          </a:xfrm>
          <a:prstGeom prst="rect">
            <a:avLst/>
          </a:prstGeom>
        </p:spPr>
        <p:txBody>
          <a:bodyPr anchor="ctr"/>
          <a:lstStyle>
            <a:lvl1pPr algn="l">
              <a:defRPr lang="en-US" sz="2667" b="1" i="0" kern="1200" dirty="0" smtClean="0">
                <a:solidFill>
                  <a:schemeClr val="tx1"/>
                </a:solidFill>
                <a:latin typeface="+mn-lt"/>
                <a:ea typeface="Gulim" panose="020B0600000101010101" pitchFamily="34" charset="-127"/>
                <a:cs typeface="Arial" panose="020B0604020202020204" pitchFamily="34" charset="0"/>
              </a:defRPr>
            </a:lvl1pPr>
          </a:lstStyle>
          <a:p>
            <a:r>
              <a:rPr lang="en-US"/>
              <a:t>Slide Title </a:t>
            </a:r>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sz="2667" b="1" i="0" kern="1200">
              <a:solidFill>
                <a:schemeClr val="accent2">
                  <a:lumMod val="75000"/>
                </a:schemeClr>
              </a:solidFill>
              <a:latin typeface="Gotham Medium" panose="02000604030000020004" pitchFamily="2" charset="0"/>
              <a:ea typeface="+mj-ea"/>
              <a:cs typeface="Arial" panose="020B0604020202020204" pitchFamily="34" charset="0"/>
            </a:endParaRPr>
          </a:p>
        </p:txBody>
      </p:sp>
      <p:cxnSp>
        <p:nvCxnSpPr>
          <p:cNvPr id="11" name="Straight Connector 10">
            <a:extLst>
              <a:ext uri="{FF2B5EF4-FFF2-40B4-BE49-F238E27FC236}">
                <a16:creationId xmlns:a16="http://schemas.microsoft.com/office/drawing/2014/main" id="{57B04BE0-4E19-8A42-B0DC-F31D090B5145}"/>
              </a:ext>
            </a:extLst>
          </p:cNvPr>
          <p:cNvCxnSpPr>
            <a:cxnSpLocks/>
          </p:cNvCxnSpPr>
          <p:nvPr userDrawn="1"/>
        </p:nvCxnSpPr>
        <p:spPr>
          <a:xfrm>
            <a:off x="510120" y="895020"/>
            <a:ext cx="11382785"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E8AC9B2-8CAD-AC4D-9E54-E8D93CF7CE0D}"/>
              </a:ext>
            </a:extLst>
          </p:cNvPr>
          <p:cNvSpPr/>
          <p:nvPr userDrawn="1"/>
        </p:nvSpPr>
        <p:spPr>
          <a:xfrm>
            <a:off x="2" y="6419088"/>
            <a:ext cx="510535" cy="4389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p>
        </p:txBody>
      </p:sp>
      <p:sp>
        <p:nvSpPr>
          <p:cNvPr id="5" name="Text Placeholder 4">
            <a:extLst>
              <a:ext uri="{FF2B5EF4-FFF2-40B4-BE49-F238E27FC236}">
                <a16:creationId xmlns:a16="http://schemas.microsoft.com/office/drawing/2014/main" id="{01FED0A3-5466-814A-8D7C-4A121FD1AB21}"/>
              </a:ext>
            </a:extLst>
          </p:cNvPr>
          <p:cNvSpPr>
            <a:spLocks noGrp="1"/>
          </p:cNvSpPr>
          <p:nvPr>
            <p:ph type="body" sz="quarter" idx="13" hasCustomPrompt="1"/>
          </p:nvPr>
        </p:nvSpPr>
        <p:spPr>
          <a:xfrm>
            <a:off x="510119" y="999346"/>
            <a:ext cx="11138180" cy="5156615"/>
          </a:xfrm>
          <a:prstGeom prst="rect">
            <a:avLst/>
          </a:prstGeom>
        </p:spPr>
        <p:txBody>
          <a:bodyPr/>
          <a:lstStyle>
            <a:lvl1pPr marL="219445" indent="-219445">
              <a:lnSpc>
                <a:spcPct val="100000"/>
              </a:lnSpc>
              <a:spcBef>
                <a:spcPts val="0"/>
              </a:spcBef>
              <a:spcAft>
                <a:spcPts val="800"/>
              </a:spcAft>
              <a:buClr>
                <a:schemeClr val="accent5">
                  <a:lumMod val="75000"/>
                </a:schemeClr>
              </a:buClr>
              <a:buFont typeface="Arial" panose="020B0604020202020204" pitchFamily="34" charset="0"/>
              <a:buChar char="•"/>
              <a:defRPr lang="en-US" sz="1867" kern="1200" dirty="0">
                <a:solidFill>
                  <a:schemeClr val="tx1"/>
                </a:solidFill>
                <a:latin typeface="Arial" charset="0"/>
                <a:ea typeface="Arial" charset="0"/>
                <a:cs typeface="Arial" charset="0"/>
              </a:defRPr>
            </a:lvl1pPr>
          </a:lstStyle>
          <a:p>
            <a:pPr lvl="0"/>
            <a:r>
              <a:rPr lang="en-US"/>
              <a:t>Et </a:t>
            </a:r>
            <a:r>
              <a:rPr lang="en-US" err="1"/>
              <a:t>ultrices</a:t>
            </a:r>
            <a:r>
              <a:rPr lang="en-US"/>
              <a:t> </a:t>
            </a:r>
            <a:r>
              <a:rPr lang="en-US" err="1"/>
              <a:t>neque</a:t>
            </a:r>
            <a:r>
              <a:rPr lang="en-US"/>
              <a:t> </a:t>
            </a:r>
            <a:r>
              <a:rPr lang="en-US" err="1"/>
              <a:t>ornare</a:t>
            </a:r>
            <a:r>
              <a:rPr lang="en-US"/>
              <a:t> </a:t>
            </a:r>
            <a:r>
              <a:rPr lang="en-US" err="1"/>
              <a:t>aenean</a:t>
            </a:r>
            <a:r>
              <a:rPr lang="en-US"/>
              <a:t> </a:t>
            </a:r>
            <a:r>
              <a:rPr lang="en-US" err="1"/>
              <a:t>euismod</a:t>
            </a:r>
            <a:r>
              <a:rPr lang="en-US"/>
              <a:t> </a:t>
            </a:r>
            <a:r>
              <a:rPr lang="en-US" err="1"/>
              <a:t>elementum</a:t>
            </a:r>
            <a:r>
              <a:rPr lang="en-US"/>
              <a:t> nisi </a:t>
            </a:r>
            <a:r>
              <a:rPr lang="en-US" err="1"/>
              <a:t>quis</a:t>
            </a:r>
            <a:r>
              <a:rPr lang="en-US"/>
              <a:t>.</a:t>
            </a:r>
          </a:p>
          <a:p>
            <a:pPr lvl="0"/>
            <a:r>
              <a:rPr lang="en-US" err="1"/>
              <a:t>Phasellus</a:t>
            </a:r>
            <a:r>
              <a:rPr lang="en-US"/>
              <a:t> vestibulum lorem sed </a:t>
            </a:r>
            <a:r>
              <a:rPr lang="en-US" err="1"/>
              <a:t>risus</a:t>
            </a:r>
            <a:r>
              <a:rPr lang="en-US"/>
              <a:t> </a:t>
            </a:r>
            <a:r>
              <a:rPr lang="en-US" err="1"/>
              <a:t>ultricies</a:t>
            </a:r>
            <a:r>
              <a:rPr lang="en-US"/>
              <a:t> </a:t>
            </a:r>
            <a:r>
              <a:rPr lang="en-US" err="1"/>
              <a:t>tristique</a:t>
            </a:r>
            <a:r>
              <a:rPr lang="en-US"/>
              <a:t> </a:t>
            </a:r>
            <a:r>
              <a:rPr lang="en-US" err="1"/>
              <a:t>nulla</a:t>
            </a:r>
            <a:r>
              <a:rPr lang="en-US"/>
              <a:t> </a:t>
            </a:r>
            <a:r>
              <a:rPr lang="en-US" err="1"/>
              <a:t>aliquet</a:t>
            </a:r>
            <a:r>
              <a:rPr lang="en-US"/>
              <a:t>.</a:t>
            </a:r>
          </a:p>
          <a:p>
            <a:pPr lvl="0"/>
            <a:r>
              <a:rPr lang="en-US" err="1"/>
              <a:t>Arcu</a:t>
            </a:r>
            <a:r>
              <a:rPr lang="en-US"/>
              <a:t> </a:t>
            </a:r>
            <a:r>
              <a:rPr lang="en-US" err="1"/>
              <a:t>risus</a:t>
            </a:r>
            <a:r>
              <a:rPr lang="en-US"/>
              <a:t> </a:t>
            </a:r>
            <a:r>
              <a:rPr lang="en-US" err="1"/>
              <a:t>quis</a:t>
            </a:r>
            <a:r>
              <a:rPr lang="en-US"/>
              <a:t> </a:t>
            </a:r>
            <a:r>
              <a:rPr lang="en-US" err="1"/>
              <a:t>varius</a:t>
            </a:r>
            <a:r>
              <a:rPr lang="en-US"/>
              <a:t> </a:t>
            </a:r>
            <a:r>
              <a:rPr lang="en-US" err="1"/>
              <a:t>quam</a:t>
            </a:r>
            <a:r>
              <a:rPr lang="en-US"/>
              <a:t> </a:t>
            </a:r>
            <a:r>
              <a:rPr lang="en-US" err="1"/>
              <a:t>quisque</a:t>
            </a:r>
            <a:r>
              <a:rPr lang="en-US"/>
              <a:t> id diam </a:t>
            </a:r>
            <a:r>
              <a:rPr lang="en-US" err="1"/>
              <a:t>vel.daslkjf</a:t>
            </a:r>
            <a:endParaRPr lang="en-US"/>
          </a:p>
          <a:p>
            <a:pPr lvl="0"/>
            <a:endParaRPr lang="en-US"/>
          </a:p>
        </p:txBody>
      </p:sp>
      <p:sp>
        <p:nvSpPr>
          <p:cNvPr id="16" name="Rectangle 15">
            <a:extLst>
              <a:ext uri="{FF2B5EF4-FFF2-40B4-BE49-F238E27FC236}">
                <a16:creationId xmlns:a16="http://schemas.microsoft.com/office/drawing/2014/main" id="{F5E38538-B146-4040-9E57-22E9BDF72539}"/>
              </a:ext>
            </a:extLst>
          </p:cNvPr>
          <p:cNvSpPr/>
          <p:nvPr userDrawn="1"/>
        </p:nvSpPr>
        <p:spPr>
          <a:xfrm>
            <a:off x="2"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Tree>
    <p:extLst>
      <p:ext uri="{BB962C8B-B14F-4D97-AF65-F5344CB8AC3E}">
        <p14:creationId xmlns:p14="http://schemas.microsoft.com/office/powerpoint/2010/main" val="9403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CD99D81-4A69-A64F-928A-E3F3E51C56F7}"/>
              </a:ext>
            </a:extLst>
          </p:cNvPr>
          <p:cNvSpPr/>
          <p:nvPr userDrawn="1"/>
        </p:nvSpPr>
        <p:spPr>
          <a:xfrm>
            <a:off x="0" y="4110077"/>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Picture 16">
            <a:extLst>
              <a:ext uri="{FF2B5EF4-FFF2-40B4-BE49-F238E27FC236}">
                <a16:creationId xmlns:a16="http://schemas.microsoft.com/office/drawing/2014/main" id="{6EFE2F65-59F0-FD42-9872-479E885684C3}"/>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1458"/>
            <a:ext cx="12192000" cy="6233455"/>
          </a:xfrm>
          <a:prstGeom prst="rect">
            <a:avLst/>
          </a:prstGeom>
        </p:spPr>
      </p:pic>
      <p:sp>
        <p:nvSpPr>
          <p:cNvPr id="18" name="Rectangle 17">
            <a:extLst>
              <a:ext uri="{FF2B5EF4-FFF2-40B4-BE49-F238E27FC236}">
                <a16:creationId xmlns:a16="http://schemas.microsoft.com/office/drawing/2014/main" id="{2D0B2591-9EF8-8C4D-8ABC-5B58BCE35FA8}"/>
              </a:ext>
            </a:extLst>
          </p:cNvPr>
          <p:cNvSpPr/>
          <p:nvPr userDrawn="1"/>
        </p:nvSpPr>
        <p:spPr>
          <a:xfrm>
            <a:off x="0" y="6413202"/>
            <a:ext cx="12192000" cy="4448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5"/>
              </a:solidFill>
            </a:endParaRPr>
          </a:p>
        </p:txBody>
      </p:sp>
      <p:cxnSp>
        <p:nvCxnSpPr>
          <p:cNvPr id="19" name="Straight Connector 18">
            <a:extLst>
              <a:ext uri="{FF2B5EF4-FFF2-40B4-BE49-F238E27FC236}">
                <a16:creationId xmlns:a16="http://schemas.microsoft.com/office/drawing/2014/main" id="{343F1CCA-A4F7-C049-833A-DCCA8C3EA2ED}"/>
              </a:ext>
            </a:extLst>
          </p:cNvPr>
          <p:cNvCxnSpPr/>
          <p:nvPr userDrawn="1"/>
        </p:nvCxnSpPr>
        <p:spPr>
          <a:xfrm>
            <a:off x="1182809" y="2655199"/>
            <a:ext cx="10008359"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D6E4BE0A-AF11-674C-BED3-93C5E4E9A6A8}"/>
              </a:ext>
            </a:extLst>
          </p:cNvPr>
          <p:cNvSpPr txBox="1">
            <a:spLocks/>
          </p:cNvSpPr>
          <p:nvPr userDrawn="1"/>
        </p:nvSpPr>
        <p:spPr>
          <a:xfrm>
            <a:off x="8103223" y="6439860"/>
            <a:ext cx="3967500" cy="365125"/>
          </a:xfrm>
          <a:prstGeom prst="rect">
            <a:avLst/>
          </a:prstGeom>
        </p:spPr>
        <p:txBody>
          <a:bodyPr vert="horz" lIns="121920" tIns="60960" rIns="121920" bIns="60960" rtlCol="0" anchor="ctr"/>
          <a:lstStyle>
            <a:defPPr>
              <a:defRPr lang="en-US"/>
            </a:defPPr>
            <a:lvl1pPr marL="0" algn="r" defTabSz="914400" rtl="0" eaLnBrk="1" latinLnBrk="0" hangingPunct="1">
              <a:defRPr lang="en-US" sz="1000" i="1" kern="1200" dirty="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3">
                <a:solidFill>
                  <a:schemeClr val="accent6"/>
                </a:solidFill>
              </a:rPr>
              <a:t>Sponsored by Intercept Pharmaceuticals</a:t>
            </a:r>
          </a:p>
        </p:txBody>
      </p:sp>
      <p:sp>
        <p:nvSpPr>
          <p:cNvPr id="2" name="Title 1">
            <a:extLst>
              <a:ext uri="{FF2B5EF4-FFF2-40B4-BE49-F238E27FC236}">
                <a16:creationId xmlns:a16="http://schemas.microsoft.com/office/drawing/2014/main" id="{EA103D80-7F62-6A46-9538-B0F130898DDF}"/>
              </a:ext>
            </a:extLst>
          </p:cNvPr>
          <p:cNvSpPr>
            <a:spLocks noGrp="1"/>
          </p:cNvSpPr>
          <p:nvPr>
            <p:ph type="title" hasCustomPrompt="1"/>
          </p:nvPr>
        </p:nvSpPr>
        <p:spPr>
          <a:xfrm>
            <a:off x="838200" y="751745"/>
            <a:ext cx="10515600" cy="1891523"/>
          </a:xfrm>
          <a:prstGeom prst="rect">
            <a:avLst/>
          </a:prstGeom>
        </p:spPr>
        <p:txBody>
          <a:bodyPr anchor="ctr"/>
          <a:lstStyle>
            <a:lvl1pPr>
              <a:defRPr>
                <a:solidFill>
                  <a:schemeClr val="tx1"/>
                </a:solidFill>
                <a:latin typeface="+mj-lt"/>
              </a:defRPr>
            </a:lvl1pPr>
          </a:lstStyle>
          <a:p>
            <a:r>
              <a:rPr lang="en-US"/>
              <a:t>Title Lorem Ipsum Dolor Sit </a:t>
            </a:r>
            <a:r>
              <a:rPr lang="en-US" err="1"/>
              <a:t>Amet</a:t>
            </a:r>
            <a:r>
              <a:rPr lang="en-US"/>
              <a:t>, </a:t>
            </a:r>
            <a:r>
              <a:rPr lang="en-US" err="1"/>
              <a:t>Consectetur</a:t>
            </a:r>
            <a:r>
              <a:rPr lang="en-US"/>
              <a:t> </a:t>
            </a:r>
            <a:r>
              <a:rPr lang="en-US" err="1"/>
              <a:t>Adipiscing</a:t>
            </a:r>
            <a:endParaRPr lang="en-US"/>
          </a:p>
        </p:txBody>
      </p:sp>
      <p:sp>
        <p:nvSpPr>
          <p:cNvPr id="6" name="TextBox 5">
            <a:extLst>
              <a:ext uri="{FF2B5EF4-FFF2-40B4-BE49-F238E27FC236}">
                <a16:creationId xmlns:a16="http://schemas.microsoft.com/office/drawing/2014/main" id="{B04F10EB-4EF5-FF42-848F-1B735597AD85}"/>
              </a:ext>
            </a:extLst>
          </p:cNvPr>
          <p:cNvSpPr txBox="1"/>
          <p:nvPr userDrawn="1"/>
        </p:nvSpPr>
        <p:spPr>
          <a:xfrm>
            <a:off x="510535" y="262115"/>
            <a:ext cx="10947868" cy="420564"/>
          </a:xfrm>
          <a:prstGeom prst="rect">
            <a:avLst/>
          </a:prstGeom>
          <a:noFill/>
        </p:spPr>
        <p:txBody>
          <a:bodyPr wrap="square" rtlCol="0">
            <a:spAutoFit/>
          </a:bodyPr>
          <a:lstStyle/>
          <a:p>
            <a:pPr algn="ctr"/>
            <a:r>
              <a:rPr lang="en-US" sz="2133" b="1" spc="67">
                <a:solidFill>
                  <a:schemeClr val="accent4"/>
                </a:solidFill>
                <a:latin typeface="Arial Black" panose="020B0604020202020204" pitchFamily="34" charset="0"/>
                <a:cs typeface="Arial Black" panose="020B0604020202020204" pitchFamily="34" charset="0"/>
              </a:rPr>
              <a:t>R</a:t>
            </a:r>
            <a:r>
              <a:rPr lang="en-US" sz="1600" b="1" spc="67">
                <a:solidFill>
                  <a:schemeClr val="bg2"/>
                </a:solidFill>
                <a:latin typeface="Arial Black" panose="020B0604020202020204" pitchFamily="34" charset="0"/>
                <a:cs typeface="Arial Black" panose="020B0604020202020204" pitchFamily="34" charset="0"/>
              </a:rPr>
              <a:t>EFLECT UPON   </a:t>
            </a:r>
            <a:r>
              <a:rPr lang="en-US" sz="2133" b="1" spc="67">
                <a:solidFill>
                  <a:schemeClr val="accent2"/>
                </a:solidFill>
                <a:latin typeface="Arial Black" panose="020B0604020202020204" pitchFamily="34" charset="0"/>
                <a:cs typeface="Arial Black" panose="020B0604020202020204" pitchFamily="34" charset="0"/>
              </a:rPr>
              <a:t>A</a:t>
            </a:r>
            <a:r>
              <a:rPr lang="en-US" sz="1600" b="1" spc="67">
                <a:solidFill>
                  <a:schemeClr val="bg2"/>
                </a:solidFill>
                <a:latin typeface="Arial Black" panose="020B0604020202020204" pitchFamily="34" charset="0"/>
                <a:cs typeface="Arial Black" panose="020B0604020202020204" pitchFamily="34" charset="0"/>
              </a:rPr>
              <a:t>CKNOWLEDGE   </a:t>
            </a:r>
            <a:r>
              <a:rPr lang="en-US" sz="2133" b="1" spc="67">
                <a:solidFill>
                  <a:schemeClr val="accent3"/>
                </a:solidFill>
                <a:latin typeface="Arial Black" panose="020B0604020202020204" pitchFamily="34" charset="0"/>
                <a:cs typeface="Arial Black" panose="020B0604020202020204" pitchFamily="34" charset="0"/>
              </a:rPr>
              <a:t>C</a:t>
            </a:r>
            <a:r>
              <a:rPr lang="en-US" sz="1600" b="1" spc="67">
                <a:solidFill>
                  <a:schemeClr val="bg2"/>
                </a:solidFill>
                <a:latin typeface="Arial Black" panose="020B0604020202020204" pitchFamily="34" charset="0"/>
                <a:cs typeface="Arial Black" panose="020B0604020202020204" pitchFamily="34" charset="0"/>
              </a:rPr>
              <a:t>HALLENGE   </a:t>
            </a:r>
            <a:r>
              <a:rPr lang="en-US" sz="2133" b="1" spc="67">
                <a:solidFill>
                  <a:schemeClr val="accent1"/>
                </a:solidFill>
                <a:latin typeface="Arial Black" panose="020B0604020202020204" pitchFamily="34" charset="0"/>
                <a:cs typeface="Arial Black" panose="020B0604020202020204" pitchFamily="34" charset="0"/>
              </a:rPr>
              <a:t>E</a:t>
            </a:r>
            <a:r>
              <a:rPr lang="en-US" sz="1600" b="1" spc="67">
                <a:solidFill>
                  <a:schemeClr val="bg2"/>
                </a:solidFill>
                <a:latin typeface="Arial Black" panose="020B0604020202020204" pitchFamily="34" charset="0"/>
                <a:cs typeface="Arial Black" panose="020B0604020202020204" pitchFamily="34" charset="0"/>
              </a:rPr>
              <a:t>XAMINE </a:t>
            </a:r>
          </a:p>
        </p:txBody>
      </p:sp>
      <p:sp>
        <p:nvSpPr>
          <p:cNvPr id="8" name="TextBox 7">
            <a:extLst>
              <a:ext uri="{FF2B5EF4-FFF2-40B4-BE49-F238E27FC236}">
                <a16:creationId xmlns:a16="http://schemas.microsoft.com/office/drawing/2014/main" id="{AAA123B2-7EF3-814D-9D32-2271D8D5CAF1}"/>
              </a:ext>
            </a:extLst>
          </p:cNvPr>
          <p:cNvSpPr txBox="1"/>
          <p:nvPr userDrawn="1"/>
        </p:nvSpPr>
        <p:spPr>
          <a:xfrm>
            <a:off x="5908443" y="2984551"/>
            <a:ext cx="2194780" cy="1094980"/>
          </a:xfrm>
          <a:prstGeom prst="rect">
            <a:avLst/>
          </a:prstGeom>
          <a:noFill/>
        </p:spPr>
        <p:txBody>
          <a:bodyPr wrap="square" rtlCol="0">
            <a:spAutoFit/>
          </a:bodyPr>
          <a:lstStyle/>
          <a:p>
            <a:pPr>
              <a:lnSpc>
                <a:spcPct val="120000"/>
              </a:lnSpc>
            </a:pPr>
            <a:r>
              <a:rPr lang="en-US" sz="1867" b="1" i="1" spc="27">
                <a:solidFill>
                  <a:schemeClr val="tx1"/>
                </a:solidFill>
              </a:rPr>
              <a:t>Date</a:t>
            </a:r>
            <a:endParaRPr lang="en-US" sz="1867" i="1" spc="27">
              <a:solidFill>
                <a:schemeClr val="tx1"/>
              </a:solidFill>
            </a:endParaRPr>
          </a:p>
          <a:p>
            <a:pPr>
              <a:lnSpc>
                <a:spcPct val="120000"/>
              </a:lnSpc>
            </a:pPr>
            <a:r>
              <a:rPr lang="en-US" sz="1867" b="1" i="1" spc="27">
                <a:solidFill>
                  <a:schemeClr val="tx1"/>
                </a:solidFill>
              </a:rPr>
              <a:t>Time</a:t>
            </a:r>
            <a:endParaRPr lang="en-US" sz="1867" i="1" spc="27">
              <a:solidFill>
                <a:schemeClr val="tx1"/>
              </a:solidFill>
            </a:endParaRPr>
          </a:p>
          <a:p>
            <a:pPr>
              <a:lnSpc>
                <a:spcPct val="120000"/>
              </a:lnSpc>
            </a:pPr>
            <a:r>
              <a:rPr lang="en-US" sz="1867" b="1" i="1" spc="27">
                <a:solidFill>
                  <a:schemeClr val="tx1"/>
                </a:solidFill>
              </a:rPr>
              <a:t>Where to Watch</a:t>
            </a:r>
            <a:endParaRPr lang="en-US" sz="1867" i="1" spc="27">
              <a:solidFill>
                <a:schemeClr val="tx1"/>
              </a:solidFill>
            </a:endParaRPr>
          </a:p>
        </p:txBody>
      </p:sp>
      <p:sp>
        <p:nvSpPr>
          <p:cNvPr id="9" name="Rounded Rectangle 8">
            <a:extLst>
              <a:ext uri="{FF2B5EF4-FFF2-40B4-BE49-F238E27FC236}">
                <a16:creationId xmlns:a16="http://schemas.microsoft.com/office/drawing/2014/main" id="{DA6CC231-6A10-B947-A96C-BB3B832FF4F0}"/>
              </a:ext>
            </a:extLst>
          </p:cNvPr>
          <p:cNvSpPr/>
          <p:nvPr userDrawn="1"/>
        </p:nvSpPr>
        <p:spPr>
          <a:xfrm>
            <a:off x="2636178" y="2942022"/>
            <a:ext cx="3076705" cy="1217113"/>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spc="27"/>
              <a:t>MULTIDISCIPLINARY</a:t>
            </a:r>
          </a:p>
          <a:p>
            <a:pPr algn="ctr"/>
            <a:r>
              <a:rPr lang="en-US" sz="1600" b="1" spc="27"/>
              <a:t>ROUNDTABLE </a:t>
            </a:r>
          </a:p>
          <a:p>
            <a:pPr algn="ctr"/>
            <a:r>
              <a:rPr lang="en-US" sz="1600" b="1" spc="27"/>
              <a:t>DISCUSSION</a:t>
            </a:r>
          </a:p>
        </p:txBody>
      </p:sp>
      <p:sp>
        <p:nvSpPr>
          <p:cNvPr id="12" name="Text Placeholder 11">
            <a:extLst>
              <a:ext uri="{FF2B5EF4-FFF2-40B4-BE49-F238E27FC236}">
                <a16:creationId xmlns:a16="http://schemas.microsoft.com/office/drawing/2014/main" id="{676A5721-C628-734B-BBBA-3D57C5886D9A}"/>
              </a:ext>
            </a:extLst>
          </p:cNvPr>
          <p:cNvSpPr>
            <a:spLocks noGrp="1"/>
          </p:cNvSpPr>
          <p:nvPr>
            <p:ph type="body" sz="quarter" idx="11" hasCustomPrompt="1"/>
          </p:nvPr>
        </p:nvSpPr>
        <p:spPr>
          <a:xfrm>
            <a:off x="6625827" y="3070130"/>
            <a:ext cx="4727972" cy="357985"/>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Month DD, YYYY</a:t>
            </a:r>
          </a:p>
        </p:txBody>
      </p:sp>
      <p:sp>
        <p:nvSpPr>
          <p:cNvPr id="14" name="Text Placeholder 13">
            <a:extLst>
              <a:ext uri="{FF2B5EF4-FFF2-40B4-BE49-F238E27FC236}">
                <a16:creationId xmlns:a16="http://schemas.microsoft.com/office/drawing/2014/main" id="{0BCF8275-4882-3743-8994-939F0020015D}"/>
              </a:ext>
            </a:extLst>
          </p:cNvPr>
          <p:cNvSpPr>
            <a:spLocks noGrp="1"/>
          </p:cNvSpPr>
          <p:nvPr>
            <p:ph type="body" sz="quarter" idx="12" hasCustomPrompt="1"/>
          </p:nvPr>
        </p:nvSpPr>
        <p:spPr>
          <a:xfrm>
            <a:off x="6623553" y="3396376"/>
            <a:ext cx="4727971"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X–X </a:t>
            </a:r>
            <a:r>
              <a:rPr lang="en-US" err="1"/>
              <a:t>x.m.</a:t>
            </a:r>
            <a:r>
              <a:rPr lang="en-US"/>
              <a:t> XT</a:t>
            </a:r>
          </a:p>
        </p:txBody>
      </p:sp>
      <p:sp>
        <p:nvSpPr>
          <p:cNvPr id="16" name="Text Placeholder 15">
            <a:extLst>
              <a:ext uri="{FF2B5EF4-FFF2-40B4-BE49-F238E27FC236}">
                <a16:creationId xmlns:a16="http://schemas.microsoft.com/office/drawing/2014/main" id="{B6BAAE8D-2755-6944-8F32-A9A64AE32439}"/>
              </a:ext>
            </a:extLst>
          </p:cNvPr>
          <p:cNvSpPr>
            <a:spLocks noGrp="1"/>
          </p:cNvSpPr>
          <p:nvPr>
            <p:ph type="body" sz="quarter" idx="13" hasCustomPrompt="1"/>
          </p:nvPr>
        </p:nvSpPr>
        <p:spPr>
          <a:xfrm>
            <a:off x="7865176" y="3737025"/>
            <a:ext cx="3486349" cy="353568"/>
          </a:xfrm>
          <a:prstGeom prst="rect">
            <a:avLst/>
          </a:prstGeom>
        </p:spPr>
        <p:txBody>
          <a:bodyPr anchor="b"/>
          <a:lstStyle>
            <a:lvl1pPr marL="0" indent="0">
              <a:buNone/>
              <a:defRPr lang="en-US" sz="1867" i="1" kern="1200" spc="27" dirty="0">
                <a:solidFill>
                  <a:schemeClr val="accent5">
                    <a:lumMod val="75000"/>
                  </a:schemeClr>
                </a:solidFill>
                <a:latin typeface="+mn-lt"/>
                <a:ea typeface="+mn-ea"/>
                <a:cs typeface="+mn-cs"/>
              </a:defRPr>
            </a:lvl1pPr>
          </a:lstStyle>
          <a:p>
            <a:pPr lvl="0"/>
            <a:r>
              <a:rPr lang="en-US"/>
              <a:t>Lorem ipsum</a:t>
            </a:r>
          </a:p>
        </p:txBody>
      </p:sp>
    </p:spTree>
    <p:extLst>
      <p:ext uri="{BB962C8B-B14F-4D97-AF65-F5344CB8AC3E}">
        <p14:creationId xmlns:p14="http://schemas.microsoft.com/office/powerpoint/2010/main" val="54598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eaker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97D1291-E0A0-B445-B111-F229A94CC02D}"/>
              </a:ext>
            </a:extLst>
          </p:cNvPr>
          <p:cNvGrpSpPr/>
          <p:nvPr userDrawn="1"/>
        </p:nvGrpSpPr>
        <p:grpSpPr>
          <a:xfrm rot="10800000">
            <a:off x="510532" y="3"/>
            <a:ext cx="11681469" cy="6856799"/>
            <a:chOff x="0" y="3870153"/>
            <a:chExt cx="3116357" cy="214831"/>
          </a:xfrm>
        </p:grpSpPr>
        <p:sp>
          <p:nvSpPr>
            <p:cNvPr id="8" name="Rectangle 7">
              <a:extLst>
                <a:ext uri="{FF2B5EF4-FFF2-40B4-BE49-F238E27FC236}">
                  <a16:creationId xmlns:a16="http://schemas.microsoft.com/office/drawing/2014/main" id="{3FF11002-CA6E-E940-AF07-0D12856593D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9" name="Rectangle 8">
              <a:extLst>
                <a:ext uri="{FF2B5EF4-FFF2-40B4-BE49-F238E27FC236}">
                  <a16:creationId xmlns:a16="http://schemas.microsoft.com/office/drawing/2014/main" id="{4B3550CD-17B2-0748-AB70-02892169D91D}"/>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10" name="Rectangle 9">
              <a:extLst>
                <a:ext uri="{FF2B5EF4-FFF2-40B4-BE49-F238E27FC236}">
                  <a16:creationId xmlns:a16="http://schemas.microsoft.com/office/drawing/2014/main" id="{668CA156-7789-D744-99E3-03687D3792B3}"/>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11" name="Rectangle 10">
              <a:extLst>
                <a:ext uri="{FF2B5EF4-FFF2-40B4-BE49-F238E27FC236}">
                  <a16:creationId xmlns:a16="http://schemas.microsoft.com/office/drawing/2014/main" id="{B194AC7E-E93F-1443-88B3-CC6496369D83}"/>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4" name="Rectangle 13">
            <a:extLst>
              <a:ext uri="{FF2B5EF4-FFF2-40B4-BE49-F238E27FC236}">
                <a16:creationId xmlns:a16="http://schemas.microsoft.com/office/drawing/2014/main" id="{01672266-E192-8C4B-9931-0E4B17510C6B}"/>
              </a:ext>
            </a:extLst>
          </p:cNvPr>
          <p:cNvSpPr/>
          <p:nvPr userDrawn="1"/>
        </p:nvSpPr>
        <p:spPr>
          <a:xfrm>
            <a:off x="3" y="-2455"/>
            <a:ext cx="510535" cy="68567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solidFill>
                <a:schemeClr val="accent5"/>
              </a:solidFill>
            </a:endParaRPr>
          </a:p>
        </p:txBody>
      </p:sp>
      <p:sp>
        <p:nvSpPr>
          <p:cNvPr id="17" name="Rectangle 16">
            <a:extLst>
              <a:ext uri="{FF2B5EF4-FFF2-40B4-BE49-F238E27FC236}">
                <a16:creationId xmlns:a16="http://schemas.microsoft.com/office/drawing/2014/main" id="{BA792BE2-55F4-244A-853D-6D08CFAD03A4}"/>
              </a:ext>
            </a:extLst>
          </p:cNvPr>
          <p:cNvSpPr/>
          <p:nvPr userDrawn="1"/>
        </p:nvSpPr>
        <p:spPr>
          <a:xfrm>
            <a:off x="3"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7A1D724B-7332-3743-80BE-21C94B4D6233}" type="slidenum">
              <a:rPr lang="en-US" sz="1467" b="1" smtClean="0"/>
              <a:t>‹#›</a:t>
            </a:fld>
            <a:endParaRPr lang="en-US" sz="1467" b="1"/>
          </a:p>
        </p:txBody>
      </p:sp>
      <p:cxnSp>
        <p:nvCxnSpPr>
          <p:cNvPr id="18" name="Straight Connector 17">
            <a:extLst>
              <a:ext uri="{FF2B5EF4-FFF2-40B4-BE49-F238E27FC236}">
                <a16:creationId xmlns:a16="http://schemas.microsoft.com/office/drawing/2014/main" id="{6CFEAD81-13D8-394B-929F-E26358D36CA1}"/>
              </a:ext>
            </a:extLst>
          </p:cNvPr>
          <p:cNvCxnSpPr>
            <a:cxnSpLocks/>
          </p:cNvCxnSpPr>
          <p:nvPr userDrawn="1"/>
        </p:nvCxnSpPr>
        <p:spPr>
          <a:xfrm flipH="1">
            <a:off x="3802198" y="853440"/>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 name="Isosceles Triangle 1">
            <a:extLst>
              <a:ext uri="{FF2B5EF4-FFF2-40B4-BE49-F238E27FC236}">
                <a16:creationId xmlns:a16="http://schemas.microsoft.com/office/drawing/2014/main" id="{C7C4C119-AC9E-4624-8F9D-06D7AF63140B}"/>
              </a:ext>
            </a:extLst>
          </p:cNvPr>
          <p:cNvSpPr/>
          <p:nvPr userDrawn="1"/>
        </p:nvSpPr>
        <p:spPr>
          <a:xfrm rot="12115900">
            <a:off x="3052743" y="2744959"/>
            <a:ext cx="1584303" cy="1651000"/>
          </a:xfrm>
          <a:prstGeom prst="triangle">
            <a:avLst>
              <a:gd name="adj" fmla="val 4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9" name="Straight Connector 18">
            <a:extLst>
              <a:ext uri="{FF2B5EF4-FFF2-40B4-BE49-F238E27FC236}">
                <a16:creationId xmlns:a16="http://schemas.microsoft.com/office/drawing/2014/main" id="{EE35886C-CF59-DD41-826E-77CB0F3594B1}"/>
              </a:ext>
            </a:extLst>
          </p:cNvPr>
          <p:cNvCxnSpPr>
            <a:cxnSpLocks/>
          </p:cNvCxnSpPr>
          <p:nvPr userDrawn="1"/>
        </p:nvCxnSpPr>
        <p:spPr>
          <a:xfrm flipH="1">
            <a:off x="3837586" y="3562773"/>
            <a:ext cx="8303309" cy="0"/>
          </a:xfrm>
          <a:prstGeom prst="line">
            <a:avLst/>
          </a:prstGeom>
          <a:ln w="22225" cap="rnd">
            <a:gradFill>
              <a:gsLst>
                <a:gs pos="0">
                  <a:schemeClr val="accent1">
                    <a:lumMod val="5000"/>
                    <a:lumOff val="95000"/>
                  </a:schemeClr>
                </a:gs>
                <a:gs pos="100000">
                  <a:schemeClr val="bg1">
                    <a:alpha val="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2" name="Round Same Side Corner Rectangle 21">
            <a:extLst>
              <a:ext uri="{FF2B5EF4-FFF2-40B4-BE49-F238E27FC236}">
                <a16:creationId xmlns:a16="http://schemas.microsoft.com/office/drawing/2014/main" id="{D0F311B3-3114-2743-8F06-4D479B8B0058}"/>
              </a:ext>
            </a:extLst>
          </p:cNvPr>
          <p:cNvSpPr/>
          <p:nvPr userDrawn="1"/>
        </p:nvSpPr>
        <p:spPr>
          <a:xfrm rot="16200000" flipH="1">
            <a:off x="5892889" y="-2859945"/>
            <a:ext cx="2451945" cy="10146281"/>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itle 22">
            <a:extLst>
              <a:ext uri="{FF2B5EF4-FFF2-40B4-BE49-F238E27FC236}">
                <a16:creationId xmlns:a16="http://schemas.microsoft.com/office/drawing/2014/main" id="{5141CC10-AA1C-D848-B4B2-201C781E563E}"/>
              </a:ext>
            </a:extLst>
          </p:cNvPr>
          <p:cNvSpPr>
            <a:spLocks noGrp="1"/>
          </p:cNvSpPr>
          <p:nvPr>
            <p:ph type="title" hasCustomPrompt="1"/>
          </p:nvPr>
        </p:nvSpPr>
        <p:spPr>
          <a:xfrm>
            <a:off x="2707193" y="967914"/>
            <a:ext cx="8554296" cy="2471255"/>
          </a:xfrm>
          <a:prstGeom prst="rect">
            <a:avLst/>
          </a:prstGeom>
        </p:spPr>
        <p:txBody>
          <a:bodyPr anchor="ctr"/>
          <a:lstStyle>
            <a:lvl1pPr algn="l">
              <a:defRPr lang="en-US" sz="4800" b="1" i="0" kern="1200" dirty="0">
                <a:solidFill>
                  <a:schemeClr val="tx1"/>
                </a:solidFill>
                <a:latin typeface="+mj-lt"/>
                <a:ea typeface="+mj-ea"/>
                <a:cs typeface="Arial" panose="020B0604020202020204" pitchFamily="34" charset="0"/>
              </a:defRPr>
            </a:lvl1pPr>
          </a:lstStyle>
          <a:p>
            <a:pPr lvl="0"/>
            <a:r>
              <a:rPr lang="en-US"/>
              <a:t>Breaker Slide Title Lorem Ipsum Dolor Sit </a:t>
            </a:r>
            <a:r>
              <a:rPr lang="en-US" err="1"/>
              <a:t>Amet</a:t>
            </a:r>
            <a:endParaRPr lang="en-US"/>
          </a:p>
        </p:txBody>
      </p:sp>
      <p:pic>
        <p:nvPicPr>
          <p:cNvPr id="13" name="Picture 12">
            <a:extLst>
              <a:ext uri="{FF2B5EF4-FFF2-40B4-BE49-F238E27FC236}">
                <a16:creationId xmlns:a16="http://schemas.microsoft.com/office/drawing/2014/main" id="{634C49CE-9CB6-F841-B273-40802FD35874}"/>
              </a:ext>
            </a:extLst>
          </p:cNvPr>
          <p:cNvPicPr>
            <a:picLocks noChangeAspect="1"/>
          </p:cNvPicPr>
          <p:nvPr userDrawn="1"/>
        </p:nvPicPr>
        <p:blipFill rotWithShape="1">
          <a:blip r:embed="rId2">
            <a:biLevel thresh="25000"/>
            <a:alphaModFix amt="50000"/>
          </a:blip>
          <a:srcRect l="-1041" t="-11456" r="88149" b="-20477"/>
          <a:stretch/>
        </p:blipFill>
        <p:spPr>
          <a:xfrm flipH="1">
            <a:off x="511052" y="3283687"/>
            <a:ext cx="6476901" cy="5320164"/>
          </a:xfrm>
          <a:prstGeom prst="rect">
            <a:avLst/>
          </a:prstGeom>
        </p:spPr>
      </p:pic>
    </p:spTree>
    <p:extLst>
      <p:ext uri="{BB962C8B-B14F-4D97-AF65-F5344CB8AC3E}">
        <p14:creationId xmlns:p14="http://schemas.microsoft.com/office/powerpoint/2010/main" val="588463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7"/>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93273"/>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2" y="0"/>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7"/>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3"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2" name="Rounded Rectangle 11">
            <a:extLst>
              <a:ext uri="{FF2B5EF4-FFF2-40B4-BE49-F238E27FC236}">
                <a16:creationId xmlns:a16="http://schemas.microsoft.com/office/drawing/2014/main" id="{39AEA832-C178-404B-8004-A532E995E95A}"/>
              </a:ext>
            </a:extLst>
          </p:cNvPr>
          <p:cNvSpPr/>
          <p:nvPr userDrawn="1"/>
        </p:nvSpPr>
        <p:spPr>
          <a:xfrm>
            <a:off x="1360374" y="1524469"/>
            <a:ext cx="9561095" cy="245194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2400"/>
          </a:p>
        </p:txBody>
      </p:sp>
      <p:sp>
        <p:nvSpPr>
          <p:cNvPr id="14" name="Rectangle 13">
            <a:extLst>
              <a:ext uri="{FF2B5EF4-FFF2-40B4-BE49-F238E27FC236}">
                <a16:creationId xmlns:a16="http://schemas.microsoft.com/office/drawing/2014/main" id="{13C1BE1A-1E78-8A42-B22E-59AAA5C8DBD1}"/>
              </a:ext>
            </a:extLst>
          </p:cNvPr>
          <p:cNvSpPr/>
          <p:nvPr userDrawn="1"/>
        </p:nvSpPr>
        <p:spPr>
          <a:xfrm>
            <a:off x="8139734" y="6406481"/>
            <a:ext cx="3930991" cy="446875"/>
          </a:xfrm>
          <a:prstGeom prst="rect">
            <a:avLst/>
          </a:prstGeom>
        </p:spPr>
        <p:txBody>
          <a:bodyPr wrap="none">
            <a:noAutofit/>
          </a:bodyPr>
          <a:lstStyle/>
          <a:p>
            <a:pPr algn="r">
              <a:lnSpc>
                <a:spcPct val="150000"/>
              </a:lnSpc>
            </a:pPr>
            <a:r>
              <a:rPr lang="en-US" sz="1333" i="1">
                <a:solidFill>
                  <a:schemeClr val="accent6"/>
                </a:solidFill>
              </a:rPr>
              <a:t>Sponsored by Intercept Pharmaceuticals</a:t>
            </a:r>
            <a:endParaRPr lang="en-US" sz="1467" b="1" i="1" spc="27">
              <a:solidFill>
                <a:schemeClr val="accent6"/>
              </a:solidFill>
            </a:endParaRPr>
          </a:p>
        </p:txBody>
      </p:sp>
      <p:sp>
        <p:nvSpPr>
          <p:cNvPr id="15" name="Rounded Rectangle 14">
            <a:extLst>
              <a:ext uri="{FF2B5EF4-FFF2-40B4-BE49-F238E27FC236}">
                <a16:creationId xmlns:a16="http://schemas.microsoft.com/office/drawing/2014/main" id="{C6350669-F881-A047-96EA-2AB2A88D40F8}"/>
              </a:ext>
            </a:extLst>
          </p:cNvPr>
          <p:cNvSpPr/>
          <p:nvPr userDrawn="1"/>
        </p:nvSpPr>
        <p:spPr>
          <a:xfrm>
            <a:off x="1167870" y="1329230"/>
            <a:ext cx="9911881" cy="2856881"/>
          </a:xfrm>
          <a:prstGeom prst="roundRect">
            <a:avLst>
              <a:gd name="adj" fmla="val 50000"/>
            </a:avLst>
          </a:prstGeom>
          <a:noFill/>
          <a:ln w="22225"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6C2370BC-7C3F-D44F-911D-33E538790E48}"/>
              </a:ext>
            </a:extLst>
          </p:cNvPr>
          <p:cNvSpPr>
            <a:spLocks noGrp="1"/>
          </p:cNvSpPr>
          <p:nvPr>
            <p:ph type="title" hasCustomPrompt="1"/>
          </p:nvPr>
        </p:nvSpPr>
        <p:spPr>
          <a:xfrm>
            <a:off x="1613097" y="1519827"/>
            <a:ext cx="9059595" cy="2430623"/>
          </a:xfrm>
          <a:prstGeom prst="rect">
            <a:avLst/>
          </a:prstGeom>
        </p:spPr>
        <p:txBody>
          <a:bodyPr anchor="ctr"/>
          <a:lstStyle>
            <a:lvl1pPr algn="ctr">
              <a:lnSpc>
                <a:spcPct val="90000"/>
              </a:lnSpc>
              <a:defRPr>
                <a:solidFill>
                  <a:schemeClr val="bg1"/>
                </a:solidFill>
                <a:latin typeface="+mj-lt"/>
                <a:ea typeface="Gungsuh" panose="02030600000101010101" pitchFamily="18" charset="-127"/>
              </a:defRPr>
            </a:lvl1pPr>
          </a:lstStyle>
          <a:p>
            <a:pPr algn="ctr">
              <a:lnSpc>
                <a:spcPct val="90000"/>
              </a:lnSpc>
            </a:pPr>
            <a:r>
              <a:rPr lang="en-US"/>
              <a:t>Breaker Slide Title Lorem Ipsum Dolor Sit </a:t>
            </a:r>
            <a:r>
              <a:rPr lang="en-US" err="1"/>
              <a:t>Amet</a:t>
            </a:r>
            <a:endParaRPr lang="en-US" sz="4800" b="1">
              <a:solidFill>
                <a:schemeClr val="bg1"/>
              </a:solidFill>
              <a:latin typeface="Gotham Medium" panose="02000604030000020004" pitchFamily="2" charset="0"/>
              <a:cs typeface="Arial" panose="020B0604020202020204" pitchFamily="34" charset="0"/>
            </a:endParaRPr>
          </a:p>
        </p:txBody>
      </p:sp>
    </p:spTree>
    <p:extLst>
      <p:ext uri="{BB962C8B-B14F-4D97-AF65-F5344CB8AC3E}">
        <p14:creationId xmlns:p14="http://schemas.microsoft.com/office/powerpoint/2010/main" val="2304219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7"/>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65563"/>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3" y="-10916"/>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7"/>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3"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4" name="Rectangle 13">
            <a:extLst>
              <a:ext uri="{FF2B5EF4-FFF2-40B4-BE49-F238E27FC236}">
                <a16:creationId xmlns:a16="http://schemas.microsoft.com/office/drawing/2014/main" id="{13C1BE1A-1E78-8A42-B22E-59AAA5C8DBD1}"/>
              </a:ext>
            </a:extLst>
          </p:cNvPr>
          <p:cNvSpPr/>
          <p:nvPr userDrawn="1"/>
        </p:nvSpPr>
        <p:spPr>
          <a:xfrm>
            <a:off x="8139734" y="6406481"/>
            <a:ext cx="3930991" cy="446875"/>
          </a:xfrm>
          <a:prstGeom prst="rect">
            <a:avLst/>
          </a:prstGeom>
        </p:spPr>
        <p:txBody>
          <a:bodyPr wrap="none">
            <a:noAutofit/>
          </a:bodyPr>
          <a:lstStyle/>
          <a:p>
            <a:pPr algn="r">
              <a:lnSpc>
                <a:spcPct val="150000"/>
              </a:lnSpc>
            </a:pPr>
            <a:r>
              <a:rPr lang="en-US" sz="1333" i="1">
                <a:solidFill>
                  <a:schemeClr val="accent6"/>
                </a:solidFill>
              </a:rPr>
              <a:t>Sponsored by Intercept Pharmaceuticals</a:t>
            </a:r>
            <a:endParaRPr lang="en-US" sz="1467" b="1" i="1" spc="27">
              <a:solidFill>
                <a:schemeClr val="accent6"/>
              </a:solidFill>
            </a:endParaRPr>
          </a:p>
        </p:txBody>
      </p:sp>
      <p:sp>
        <p:nvSpPr>
          <p:cNvPr id="16" name="Oval 15">
            <a:extLst>
              <a:ext uri="{FF2B5EF4-FFF2-40B4-BE49-F238E27FC236}">
                <a16:creationId xmlns:a16="http://schemas.microsoft.com/office/drawing/2014/main" id="{86D38CA8-6953-4DFF-ACD2-6F4EF14AB816}"/>
              </a:ext>
            </a:extLst>
          </p:cNvPr>
          <p:cNvSpPr/>
          <p:nvPr userDrawn="1"/>
        </p:nvSpPr>
        <p:spPr>
          <a:xfrm>
            <a:off x="927102" y="190502"/>
            <a:ext cx="10072257" cy="4266388"/>
          </a:xfrm>
          <a:prstGeom prst="ellipse">
            <a:avLst/>
          </a:prstGeom>
          <a:noFill/>
          <a:ln w="222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peech Bubble: Oval 4">
            <a:extLst>
              <a:ext uri="{FF2B5EF4-FFF2-40B4-BE49-F238E27FC236}">
                <a16:creationId xmlns:a16="http://schemas.microsoft.com/office/drawing/2014/main" id="{6717E113-D28E-425B-B1DA-5702CFBEF5CD}"/>
              </a:ext>
            </a:extLst>
          </p:cNvPr>
          <p:cNvSpPr/>
          <p:nvPr userDrawn="1"/>
        </p:nvSpPr>
        <p:spPr>
          <a:xfrm>
            <a:off x="1240151" y="506713"/>
            <a:ext cx="9533903" cy="3274155"/>
          </a:xfrm>
          <a:prstGeom prst="wedgeEllipseCallout">
            <a:avLst>
              <a:gd name="adj1" fmla="val -40157"/>
              <a:gd name="adj2" fmla="val 76365"/>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63854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reak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E2D64-38F9-4B4E-976E-D8170EFFD2ED}"/>
              </a:ext>
            </a:extLst>
          </p:cNvPr>
          <p:cNvSpPr/>
          <p:nvPr userDrawn="1"/>
        </p:nvSpPr>
        <p:spPr>
          <a:xfrm>
            <a:off x="0" y="4110077"/>
            <a:ext cx="12192000" cy="2747927"/>
          </a:xfrm>
          <a:prstGeom prst="rect">
            <a:avLst/>
          </a:prstGeom>
          <a:gradFill>
            <a:gsLst>
              <a:gs pos="74000">
                <a:srgbClr val="904A43"/>
              </a:gs>
              <a:gs pos="100000">
                <a:srgbClr val="5C212C"/>
              </a:gs>
              <a:gs pos="0">
                <a:srgbClr val="B1813D"/>
              </a:gs>
              <a:gs pos="24000">
                <a:srgbClr val="705346"/>
              </a:gs>
              <a:gs pos="49000">
                <a:srgbClr val="BC644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3C5C319D-D7C0-A549-9219-4531350B534E}"/>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33000"/>
                    </a14:imgEffect>
                    <a14:imgEffect>
                      <a14:brightnessContrast bright="83000" contrast="-40000"/>
                    </a14:imgEffect>
                  </a14:imgLayer>
                </a14:imgProps>
              </a:ext>
            </a:extLst>
          </a:blip>
          <a:srcRect t="7251" b="1854"/>
          <a:stretch/>
        </p:blipFill>
        <p:spPr>
          <a:xfrm>
            <a:off x="0" y="165563"/>
            <a:ext cx="12192000" cy="6233455"/>
          </a:xfrm>
          <a:prstGeom prst="rect">
            <a:avLst/>
          </a:prstGeom>
        </p:spPr>
      </p:pic>
      <p:grpSp>
        <p:nvGrpSpPr>
          <p:cNvPr id="21" name="Group 20">
            <a:extLst>
              <a:ext uri="{FF2B5EF4-FFF2-40B4-BE49-F238E27FC236}">
                <a16:creationId xmlns:a16="http://schemas.microsoft.com/office/drawing/2014/main" id="{65950071-3B0C-F64F-9FE3-8C00724C57E0}"/>
              </a:ext>
            </a:extLst>
          </p:cNvPr>
          <p:cNvGrpSpPr/>
          <p:nvPr userDrawn="1"/>
        </p:nvGrpSpPr>
        <p:grpSpPr>
          <a:xfrm rot="10800000">
            <a:off x="-3" y="-10916"/>
            <a:ext cx="12192003" cy="2833469"/>
            <a:chOff x="0" y="3870153"/>
            <a:chExt cx="3252556" cy="214831"/>
          </a:xfrm>
        </p:grpSpPr>
        <p:sp>
          <p:nvSpPr>
            <p:cNvPr id="22" name="Rectangle 21">
              <a:extLst>
                <a:ext uri="{FF2B5EF4-FFF2-40B4-BE49-F238E27FC236}">
                  <a16:creationId xmlns:a16="http://schemas.microsoft.com/office/drawing/2014/main" id="{F8B1F1D1-9404-434A-A89A-2ED80BAA2A9A}"/>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3" name="Rectangle 22">
              <a:extLst>
                <a:ext uri="{FF2B5EF4-FFF2-40B4-BE49-F238E27FC236}">
                  <a16:creationId xmlns:a16="http://schemas.microsoft.com/office/drawing/2014/main" id="{3D4990FB-20BB-344B-8055-5F2702040318}"/>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4" name="Rectangle 23">
              <a:extLst>
                <a:ext uri="{FF2B5EF4-FFF2-40B4-BE49-F238E27FC236}">
                  <a16:creationId xmlns:a16="http://schemas.microsoft.com/office/drawing/2014/main" id="{8A546AB8-7FA9-BD4E-B651-72D4C93074D9}"/>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5" name="Rectangle 24">
              <a:extLst>
                <a:ext uri="{FF2B5EF4-FFF2-40B4-BE49-F238E27FC236}">
                  <a16:creationId xmlns:a16="http://schemas.microsoft.com/office/drawing/2014/main" id="{8A51E8A8-3790-F041-9121-ED7F6318D4A4}"/>
                </a:ext>
              </a:extLst>
            </p:cNvPr>
            <p:cNvSpPr/>
            <p:nvPr/>
          </p:nvSpPr>
          <p:spPr>
            <a:xfrm>
              <a:off x="2070388" y="3870153"/>
              <a:ext cx="1182168"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Rectangle 9">
            <a:extLst>
              <a:ext uri="{FF2B5EF4-FFF2-40B4-BE49-F238E27FC236}">
                <a16:creationId xmlns:a16="http://schemas.microsoft.com/office/drawing/2014/main" id="{FA546F43-BD0B-F643-BC42-76A3002958FF}"/>
              </a:ext>
            </a:extLst>
          </p:cNvPr>
          <p:cNvSpPr/>
          <p:nvPr userDrawn="1"/>
        </p:nvSpPr>
        <p:spPr>
          <a:xfrm>
            <a:off x="0" y="6420207"/>
            <a:ext cx="12192000" cy="4377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E58E974F-6B09-074E-959B-29CEDAE8413B}"/>
              </a:ext>
            </a:extLst>
          </p:cNvPr>
          <p:cNvSpPr/>
          <p:nvPr userDrawn="1"/>
        </p:nvSpPr>
        <p:spPr>
          <a:xfrm>
            <a:off x="3"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
        <p:nvSpPr>
          <p:cNvPr id="14" name="Rectangle 13">
            <a:extLst>
              <a:ext uri="{FF2B5EF4-FFF2-40B4-BE49-F238E27FC236}">
                <a16:creationId xmlns:a16="http://schemas.microsoft.com/office/drawing/2014/main" id="{13C1BE1A-1E78-8A42-B22E-59AAA5C8DBD1}"/>
              </a:ext>
            </a:extLst>
          </p:cNvPr>
          <p:cNvSpPr/>
          <p:nvPr userDrawn="1"/>
        </p:nvSpPr>
        <p:spPr>
          <a:xfrm>
            <a:off x="8139734" y="6406481"/>
            <a:ext cx="3930991" cy="446875"/>
          </a:xfrm>
          <a:prstGeom prst="rect">
            <a:avLst/>
          </a:prstGeom>
        </p:spPr>
        <p:txBody>
          <a:bodyPr wrap="none">
            <a:noAutofit/>
          </a:bodyPr>
          <a:lstStyle/>
          <a:p>
            <a:pPr algn="r">
              <a:lnSpc>
                <a:spcPct val="150000"/>
              </a:lnSpc>
            </a:pPr>
            <a:r>
              <a:rPr lang="en-US" sz="1333" i="1">
                <a:solidFill>
                  <a:schemeClr val="accent6"/>
                </a:solidFill>
              </a:rPr>
              <a:t>Sponsored by Intercept Pharmaceuticals</a:t>
            </a:r>
            <a:endParaRPr lang="en-US" sz="1467" b="1" i="1" spc="27">
              <a:solidFill>
                <a:schemeClr val="accent6"/>
              </a:solidFill>
            </a:endParaRPr>
          </a:p>
        </p:txBody>
      </p:sp>
      <p:sp>
        <p:nvSpPr>
          <p:cNvPr id="6" name="Oval 5">
            <a:extLst>
              <a:ext uri="{FF2B5EF4-FFF2-40B4-BE49-F238E27FC236}">
                <a16:creationId xmlns:a16="http://schemas.microsoft.com/office/drawing/2014/main" id="{08DED6F2-4ED2-4233-A86A-868BA84FDCCF}"/>
              </a:ext>
            </a:extLst>
          </p:cNvPr>
          <p:cNvSpPr/>
          <p:nvPr userDrawn="1"/>
        </p:nvSpPr>
        <p:spPr>
          <a:xfrm>
            <a:off x="927102" y="190502"/>
            <a:ext cx="10072257" cy="4266388"/>
          </a:xfrm>
          <a:prstGeom prst="ellipse">
            <a:avLst/>
          </a:prstGeom>
          <a:noFill/>
          <a:ln w="222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peech Bubble: Oval 4">
            <a:extLst>
              <a:ext uri="{FF2B5EF4-FFF2-40B4-BE49-F238E27FC236}">
                <a16:creationId xmlns:a16="http://schemas.microsoft.com/office/drawing/2014/main" id="{6717E113-D28E-425B-B1DA-5702CFBEF5CD}"/>
              </a:ext>
            </a:extLst>
          </p:cNvPr>
          <p:cNvSpPr/>
          <p:nvPr userDrawn="1"/>
        </p:nvSpPr>
        <p:spPr>
          <a:xfrm>
            <a:off x="1240151" y="506713"/>
            <a:ext cx="9533903" cy="3274155"/>
          </a:xfrm>
          <a:prstGeom prst="wedgeEllipseCallout">
            <a:avLst>
              <a:gd name="adj1" fmla="val 44963"/>
              <a:gd name="adj2" fmla="val 7132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96763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8C247D-1DED-494B-847C-4EE7AA0B67FA}"/>
              </a:ext>
            </a:extLst>
          </p:cNvPr>
          <p:cNvPicPr>
            <a:picLocks noChangeAspect="1"/>
          </p:cNvPicPr>
          <p:nvPr userDrawn="1"/>
        </p:nvPicPr>
        <p:blipFill rotWithShape="1">
          <a:blip r:embed="rId2">
            <a:alphaModFix amt="16000"/>
          </a:blip>
          <a:srcRect l="-1041" t="-11456" r="88149" b="-20477"/>
          <a:stretch/>
        </p:blipFill>
        <p:spPr>
          <a:xfrm>
            <a:off x="5715100" y="3167007"/>
            <a:ext cx="6476901" cy="5320164"/>
          </a:xfrm>
          <a:prstGeom prst="rect">
            <a:avLst/>
          </a:prstGeom>
        </p:spPr>
      </p:pic>
      <p:grpSp>
        <p:nvGrpSpPr>
          <p:cNvPr id="24" name="Group 23">
            <a:extLst>
              <a:ext uri="{FF2B5EF4-FFF2-40B4-BE49-F238E27FC236}">
                <a16:creationId xmlns:a16="http://schemas.microsoft.com/office/drawing/2014/main" id="{6D067169-0B2D-1B4F-86D2-B725F15A6108}"/>
              </a:ext>
            </a:extLst>
          </p:cNvPr>
          <p:cNvGrpSpPr/>
          <p:nvPr userDrawn="1"/>
        </p:nvGrpSpPr>
        <p:grpSpPr>
          <a:xfrm rot="10800000">
            <a:off x="510532" y="6419090"/>
            <a:ext cx="11681469" cy="459935"/>
            <a:chOff x="0" y="3870153"/>
            <a:chExt cx="3116357" cy="214831"/>
          </a:xfrm>
        </p:grpSpPr>
        <p:sp>
          <p:nvSpPr>
            <p:cNvPr id="25" name="Rectangle 24">
              <a:extLst>
                <a:ext uri="{FF2B5EF4-FFF2-40B4-BE49-F238E27FC236}">
                  <a16:creationId xmlns:a16="http://schemas.microsoft.com/office/drawing/2014/main" id="{6A3DFD14-2E04-CB49-9635-16EA26AE7C17}"/>
                </a:ext>
              </a:extLst>
            </p:cNvPr>
            <p:cNvSpPr/>
            <p:nvPr/>
          </p:nvSpPr>
          <p:spPr>
            <a:xfrm>
              <a:off x="290317" y="3870154"/>
              <a:ext cx="890626" cy="214830"/>
            </a:xfrm>
            <a:prstGeom prst="rect">
              <a:avLst/>
            </a:prstGeom>
            <a:solidFill>
              <a:srgbClr val="BC6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C6440"/>
                </a:solidFill>
              </a:endParaRPr>
            </a:p>
          </p:txBody>
        </p:sp>
        <p:sp>
          <p:nvSpPr>
            <p:cNvPr id="26" name="Rectangle 25">
              <a:extLst>
                <a:ext uri="{FF2B5EF4-FFF2-40B4-BE49-F238E27FC236}">
                  <a16:creationId xmlns:a16="http://schemas.microsoft.com/office/drawing/2014/main" id="{BE8E066A-EA04-E844-8387-7A1B3043F57B}"/>
                </a:ext>
              </a:extLst>
            </p:cNvPr>
            <p:cNvSpPr/>
            <p:nvPr/>
          </p:nvSpPr>
          <p:spPr>
            <a:xfrm>
              <a:off x="0" y="3870153"/>
              <a:ext cx="298591" cy="214830"/>
            </a:xfrm>
            <a:prstGeom prst="rect">
              <a:avLst/>
            </a:prstGeom>
            <a:solidFill>
              <a:srgbClr val="B1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B1813D"/>
                </a:solidFill>
              </a:endParaRPr>
            </a:p>
          </p:txBody>
        </p:sp>
        <p:sp>
          <p:nvSpPr>
            <p:cNvPr id="27" name="Rectangle 26">
              <a:extLst>
                <a:ext uri="{FF2B5EF4-FFF2-40B4-BE49-F238E27FC236}">
                  <a16:creationId xmlns:a16="http://schemas.microsoft.com/office/drawing/2014/main" id="{8FCEA40F-3A3B-8042-B1E2-E03912FC42F7}"/>
                </a:ext>
              </a:extLst>
            </p:cNvPr>
            <p:cNvSpPr/>
            <p:nvPr/>
          </p:nvSpPr>
          <p:spPr>
            <a:xfrm>
              <a:off x="1179762" y="3870153"/>
              <a:ext cx="890626" cy="214830"/>
            </a:xfrm>
            <a:prstGeom prst="rect">
              <a:avLst/>
            </a:prstGeom>
            <a:solidFill>
              <a:srgbClr val="904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04A43"/>
                </a:solidFill>
              </a:endParaRPr>
            </a:p>
          </p:txBody>
        </p:sp>
        <p:sp>
          <p:nvSpPr>
            <p:cNvPr id="28" name="Rectangle 27">
              <a:extLst>
                <a:ext uri="{FF2B5EF4-FFF2-40B4-BE49-F238E27FC236}">
                  <a16:creationId xmlns:a16="http://schemas.microsoft.com/office/drawing/2014/main" id="{B2BC5AEE-C44A-9D4D-9DB1-8D6428901684}"/>
                </a:ext>
              </a:extLst>
            </p:cNvPr>
            <p:cNvSpPr/>
            <p:nvPr/>
          </p:nvSpPr>
          <p:spPr>
            <a:xfrm>
              <a:off x="2070388" y="3870153"/>
              <a:ext cx="1045969" cy="214830"/>
            </a:xfrm>
            <a:prstGeom prst="rect">
              <a:avLst/>
            </a:prstGeom>
            <a:solidFill>
              <a:srgbClr val="5C21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 name="Title 1">
            <a:extLst>
              <a:ext uri="{FF2B5EF4-FFF2-40B4-BE49-F238E27FC236}">
                <a16:creationId xmlns:a16="http://schemas.microsoft.com/office/drawing/2014/main" id="{61EF9676-6528-4647-A701-A70F259A8866}"/>
              </a:ext>
            </a:extLst>
          </p:cNvPr>
          <p:cNvSpPr>
            <a:spLocks noGrp="1"/>
          </p:cNvSpPr>
          <p:nvPr>
            <p:ph type="title" hasCustomPrompt="1"/>
          </p:nvPr>
        </p:nvSpPr>
        <p:spPr>
          <a:xfrm>
            <a:off x="341372" y="1"/>
            <a:ext cx="11306925" cy="895019"/>
          </a:xfrm>
          <a:prstGeom prst="rect">
            <a:avLst/>
          </a:prstGeom>
        </p:spPr>
        <p:txBody>
          <a:bodyPr anchor="ctr"/>
          <a:lstStyle>
            <a:lvl1pPr algn="l">
              <a:defRPr lang="en-US" sz="2667" b="1" i="0" kern="1200" dirty="0" smtClean="0">
                <a:solidFill>
                  <a:schemeClr val="tx1"/>
                </a:solidFill>
                <a:latin typeface="+mn-lt"/>
                <a:ea typeface="Gulim" panose="020B0600000101010101" pitchFamily="34" charset="-127"/>
                <a:cs typeface="Arial" panose="020B0604020202020204" pitchFamily="34" charset="0"/>
              </a:defRPr>
            </a:lvl1pPr>
          </a:lstStyle>
          <a:p>
            <a:r>
              <a:rPr lang="en-US"/>
              <a:t>Slide Title </a:t>
            </a:r>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sz="2667" b="1" i="0" kern="1200">
              <a:solidFill>
                <a:schemeClr val="accent2">
                  <a:lumMod val="75000"/>
                </a:schemeClr>
              </a:solidFill>
              <a:latin typeface="Gotham Medium" panose="02000604030000020004" pitchFamily="2" charset="0"/>
              <a:ea typeface="+mj-ea"/>
              <a:cs typeface="Arial" panose="020B0604020202020204" pitchFamily="34" charset="0"/>
            </a:endParaRPr>
          </a:p>
        </p:txBody>
      </p:sp>
      <p:cxnSp>
        <p:nvCxnSpPr>
          <p:cNvPr id="11" name="Straight Connector 10">
            <a:extLst>
              <a:ext uri="{FF2B5EF4-FFF2-40B4-BE49-F238E27FC236}">
                <a16:creationId xmlns:a16="http://schemas.microsoft.com/office/drawing/2014/main" id="{57B04BE0-4E19-8A42-B0DC-F31D090B5145}"/>
              </a:ext>
            </a:extLst>
          </p:cNvPr>
          <p:cNvCxnSpPr>
            <a:cxnSpLocks/>
          </p:cNvCxnSpPr>
          <p:nvPr userDrawn="1"/>
        </p:nvCxnSpPr>
        <p:spPr>
          <a:xfrm>
            <a:off x="510121" y="895020"/>
            <a:ext cx="11382785" cy="0"/>
          </a:xfrm>
          <a:prstGeom prst="line">
            <a:avLst/>
          </a:prstGeom>
          <a:ln w="22225" cap="rnd">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0EBA48-69AF-A74B-B76E-B056C624E971}"/>
              </a:ext>
            </a:extLst>
          </p:cNvPr>
          <p:cNvSpPr/>
          <p:nvPr userDrawn="1"/>
        </p:nvSpPr>
        <p:spPr>
          <a:xfrm>
            <a:off x="8139734" y="6432149"/>
            <a:ext cx="3930991" cy="446875"/>
          </a:xfrm>
          <a:prstGeom prst="rect">
            <a:avLst/>
          </a:prstGeom>
        </p:spPr>
        <p:txBody>
          <a:bodyPr wrap="none">
            <a:noAutofit/>
          </a:bodyPr>
          <a:lstStyle/>
          <a:p>
            <a:pPr algn="r">
              <a:lnSpc>
                <a:spcPct val="150000"/>
              </a:lnSpc>
            </a:pPr>
            <a:r>
              <a:rPr lang="en-US" sz="1333" i="1">
                <a:solidFill>
                  <a:schemeClr val="bg1">
                    <a:alpha val="60000"/>
                  </a:schemeClr>
                </a:solidFill>
              </a:rPr>
              <a:t>Sponsored by Intercept Pharmaceuticals</a:t>
            </a:r>
            <a:endParaRPr lang="en-US" sz="1467" b="1" i="1" spc="27">
              <a:solidFill>
                <a:schemeClr val="bg1">
                  <a:alpha val="60000"/>
                </a:schemeClr>
              </a:solidFill>
            </a:endParaRPr>
          </a:p>
        </p:txBody>
      </p:sp>
      <p:sp>
        <p:nvSpPr>
          <p:cNvPr id="13" name="Rectangle 12">
            <a:extLst>
              <a:ext uri="{FF2B5EF4-FFF2-40B4-BE49-F238E27FC236}">
                <a16:creationId xmlns:a16="http://schemas.microsoft.com/office/drawing/2014/main" id="{BE8AC9B2-8CAD-AC4D-9E54-E8D93CF7CE0D}"/>
              </a:ext>
            </a:extLst>
          </p:cNvPr>
          <p:cNvSpPr/>
          <p:nvPr userDrawn="1"/>
        </p:nvSpPr>
        <p:spPr>
          <a:xfrm>
            <a:off x="3" y="6419088"/>
            <a:ext cx="510535" cy="4389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b="1"/>
          </a:p>
        </p:txBody>
      </p:sp>
      <p:sp>
        <p:nvSpPr>
          <p:cNvPr id="5" name="Text Placeholder 4">
            <a:extLst>
              <a:ext uri="{FF2B5EF4-FFF2-40B4-BE49-F238E27FC236}">
                <a16:creationId xmlns:a16="http://schemas.microsoft.com/office/drawing/2014/main" id="{01FED0A3-5466-814A-8D7C-4A121FD1AB21}"/>
              </a:ext>
            </a:extLst>
          </p:cNvPr>
          <p:cNvSpPr>
            <a:spLocks noGrp="1"/>
          </p:cNvSpPr>
          <p:nvPr>
            <p:ph type="body" sz="quarter" idx="13" hasCustomPrompt="1"/>
          </p:nvPr>
        </p:nvSpPr>
        <p:spPr>
          <a:xfrm>
            <a:off x="510119" y="999347"/>
            <a:ext cx="11138180" cy="5156615"/>
          </a:xfrm>
          <a:prstGeom prst="rect">
            <a:avLst/>
          </a:prstGeom>
        </p:spPr>
        <p:txBody>
          <a:bodyPr/>
          <a:lstStyle>
            <a:lvl1pPr marL="219440" indent="-219440">
              <a:lnSpc>
                <a:spcPct val="100000"/>
              </a:lnSpc>
              <a:spcBef>
                <a:spcPts val="0"/>
              </a:spcBef>
              <a:spcAft>
                <a:spcPts val="800"/>
              </a:spcAft>
              <a:buClr>
                <a:schemeClr val="accent5">
                  <a:lumMod val="75000"/>
                </a:schemeClr>
              </a:buClr>
              <a:buFont typeface="Arial" panose="020B0604020202020204" pitchFamily="34" charset="0"/>
              <a:buChar char="•"/>
              <a:defRPr lang="en-US" sz="1867" kern="1200" dirty="0">
                <a:solidFill>
                  <a:schemeClr val="tx1"/>
                </a:solidFill>
                <a:latin typeface="Arial" charset="0"/>
                <a:ea typeface="Arial" charset="0"/>
                <a:cs typeface="Arial" charset="0"/>
              </a:defRPr>
            </a:lvl1pPr>
          </a:lstStyle>
          <a:p>
            <a:pPr lvl="0"/>
            <a:r>
              <a:rPr lang="en-US"/>
              <a:t>Et </a:t>
            </a:r>
            <a:r>
              <a:rPr lang="en-US" err="1"/>
              <a:t>ultrices</a:t>
            </a:r>
            <a:r>
              <a:rPr lang="en-US"/>
              <a:t> </a:t>
            </a:r>
            <a:r>
              <a:rPr lang="en-US" err="1"/>
              <a:t>neque</a:t>
            </a:r>
            <a:r>
              <a:rPr lang="en-US"/>
              <a:t> </a:t>
            </a:r>
            <a:r>
              <a:rPr lang="en-US" err="1"/>
              <a:t>ornare</a:t>
            </a:r>
            <a:r>
              <a:rPr lang="en-US"/>
              <a:t> </a:t>
            </a:r>
            <a:r>
              <a:rPr lang="en-US" err="1"/>
              <a:t>aenean</a:t>
            </a:r>
            <a:r>
              <a:rPr lang="en-US"/>
              <a:t> </a:t>
            </a:r>
            <a:r>
              <a:rPr lang="en-US" err="1"/>
              <a:t>euismod</a:t>
            </a:r>
            <a:r>
              <a:rPr lang="en-US"/>
              <a:t> </a:t>
            </a:r>
            <a:r>
              <a:rPr lang="en-US" err="1"/>
              <a:t>elementum</a:t>
            </a:r>
            <a:r>
              <a:rPr lang="en-US"/>
              <a:t> nisi </a:t>
            </a:r>
            <a:r>
              <a:rPr lang="en-US" err="1"/>
              <a:t>quis</a:t>
            </a:r>
            <a:r>
              <a:rPr lang="en-US"/>
              <a:t>.</a:t>
            </a:r>
          </a:p>
          <a:p>
            <a:pPr lvl="0"/>
            <a:r>
              <a:rPr lang="en-US" err="1"/>
              <a:t>Phasellus</a:t>
            </a:r>
            <a:r>
              <a:rPr lang="en-US"/>
              <a:t> vestibulum lorem sed </a:t>
            </a:r>
            <a:r>
              <a:rPr lang="en-US" err="1"/>
              <a:t>risus</a:t>
            </a:r>
            <a:r>
              <a:rPr lang="en-US"/>
              <a:t> </a:t>
            </a:r>
            <a:r>
              <a:rPr lang="en-US" err="1"/>
              <a:t>ultricies</a:t>
            </a:r>
            <a:r>
              <a:rPr lang="en-US"/>
              <a:t> </a:t>
            </a:r>
            <a:r>
              <a:rPr lang="en-US" err="1"/>
              <a:t>tristique</a:t>
            </a:r>
            <a:r>
              <a:rPr lang="en-US"/>
              <a:t> </a:t>
            </a:r>
            <a:r>
              <a:rPr lang="en-US" err="1"/>
              <a:t>nulla</a:t>
            </a:r>
            <a:r>
              <a:rPr lang="en-US"/>
              <a:t> </a:t>
            </a:r>
            <a:r>
              <a:rPr lang="en-US" err="1"/>
              <a:t>aliquet</a:t>
            </a:r>
            <a:r>
              <a:rPr lang="en-US"/>
              <a:t>.</a:t>
            </a:r>
          </a:p>
          <a:p>
            <a:pPr lvl="0"/>
            <a:r>
              <a:rPr lang="en-US" err="1"/>
              <a:t>Arcu</a:t>
            </a:r>
            <a:r>
              <a:rPr lang="en-US"/>
              <a:t> </a:t>
            </a:r>
            <a:r>
              <a:rPr lang="en-US" err="1"/>
              <a:t>risus</a:t>
            </a:r>
            <a:r>
              <a:rPr lang="en-US"/>
              <a:t> </a:t>
            </a:r>
            <a:r>
              <a:rPr lang="en-US" err="1"/>
              <a:t>quis</a:t>
            </a:r>
            <a:r>
              <a:rPr lang="en-US"/>
              <a:t> </a:t>
            </a:r>
            <a:r>
              <a:rPr lang="en-US" err="1"/>
              <a:t>varius</a:t>
            </a:r>
            <a:r>
              <a:rPr lang="en-US"/>
              <a:t> </a:t>
            </a:r>
            <a:r>
              <a:rPr lang="en-US" err="1"/>
              <a:t>quam</a:t>
            </a:r>
            <a:r>
              <a:rPr lang="en-US"/>
              <a:t> </a:t>
            </a:r>
            <a:r>
              <a:rPr lang="en-US" err="1"/>
              <a:t>quisque</a:t>
            </a:r>
            <a:r>
              <a:rPr lang="en-US"/>
              <a:t> id diam </a:t>
            </a:r>
            <a:r>
              <a:rPr lang="en-US" err="1"/>
              <a:t>vel.daslkjf</a:t>
            </a:r>
            <a:endParaRPr lang="en-US"/>
          </a:p>
          <a:p>
            <a:pPr lvl="0"/>
            <a:endParaRPr lang="en-US"/>
          </a:p>
        </p:txBody>
      </p:sp>
      <p:sp>
        <p:nvSpPr>
          <p:cNvPr id="16" name="Rectangle 15">
            <a:extLst>
              <a:ext uri="{FF2B5EF4-FFF2-40B4-BE49-F238E27FC236}">
                <a16:creationId xmlns:a16="http://schemas.microsoft.com/office/drawing/2014/main" id="{F5E38538-B146-4040-9E57-22E9BDF72539}"/>
              </a:ext>
            </a:extLst>
          </p:cNvPr>
          <p:cNvSpPr/>
          <p:nvPr userDrawn="1"/>
        </p:nvSpPr>
        <p:spPr>
          <a:xfrm>
            <a:off x="3" y="6424260"/>
            <a:ext cx="510535" cy="4337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B410ABEE-F66B-C744-A390-80456D69A8A4}" type="slidenum">
              <a:rPr lang="en-US" sz="1467" b="1" smtClean="0"/>
              <a:t>‹#›</a:t>
            </a:fld>
            <a:endParaRPr lang="en-US" sz="1467" b="1"/>
          </a:p>
        </p:txBody>
      </p:sp>
    </p:spTree>
    <p:extLst>
      <p:ext uri="{BB962C8B-B14F-4D97-AF65-F5344CB8AC3E}">
        <p14:creationId xmlns:p14="http://schemas.microsoft.com/office/powerpoint/2010/main" val="28267527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034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defTabSz="914377" rtl="0" eaLnBrk="1" latinLnBrk="0" hangingPunct="1">
        <a:lnSpc>
          <a:spcPct val="100000"/>
        </a:lnSpc>
        <a:spcBef>
          <a:spcPct val="0"/>
        </a:spcBef>
        <a:buNone/>
        <a:defRPr lang="en-US" sz="4800" b="1" i="0" kern="1200" dirty="0">
          <a:solidFill>
            <a:schemeClr val="accent2">
              <a:lumMod val="75000"/>
            </a:schemeClr>
          </a:solidFill>
          <a:latin typeface="Gotham Medium" panose="02000604030000020004" pitchFamily="2" charset="0"/>
          <a:ea typeface="+mj-ea"/>
          <a:cs typeface="Arial" panose="020B0604020202020204" pitchFamily="34" charset="0"/>
        </a:defRPr>
      </a:lvl1pPr>
    </p:titleStyle>
    <p:bodyStyle>
      <a:lvl1pPr marL="173034" indent="-173034" algn="l" defTabSz="914377" rtl="0" eaLnBrk="1" latinLnBrk="0" hangingPunct="1">
        <a:lnSpc>
          <a:spcPct val="100000"/>
        </a:lnSpc>
        <a:spcBef>
          <a:spcPts val="1000"/>
        </a:spcBef>
        <a:buFont typeface="Arial" panose="020B0604020202020204" pitchFamily="34" charset="0"/>
        <a:buChar char="•"/>
        <a:tabLst/>
        <a:defRPr sz="2133" kern="1200">
          <a:solidFill>
            <a:schemeClr val="tx1"/>
          </a:solidFill>
          <a:latin typeface="Arial" charset="0"/>
          <a:ea typeface="Arial" charset="0"/>
          <a:cs typeface="Arial" charset="0"/>
        </a:defRPr>
      </a:lvl1pPr>
      <a:lvl2pPr marL="519100" indent="-173034" algn="l" defTabSz="914377" rtl="0" eaLnBrk="1" latinLnBrk="0" hangingPunct="1">
        <a:lnSpc>
          <a:spcPct val="100000"/>
        </a:lnSpc>
        <a:spcBef>
          <a:spcPts val="500"/>
        </a:spcBef>
        <a:buFont typeface=".HelveticaNeueDeskInterface-Regular" charset="0"/>
        <a:buChar char="–"/>
        <a:tabLst/>
        <a:defRPr sz="1867" kern="1200">
          <a:solidFill>
            <a:schemeClr val="tx1"/>
          </a:solidFill>
          <a:latin typeface="Arial" charset="0"/>
          <a:ea typeface="Arial" charset="0"/>
          <a:cs typeface="Arial" charset="0"/>
        </a:defRPr>
      </a:lvl2pPr>
      <a:lvl3pPr marL="800080" indent="-165096" algn="l" defTabSz="914377" rtl="0" eaLnBrk="1" latinLnBrk="0" hangingPunct="1">
        <a:lnSpc>
          <a:spcPct val="100000"/>
        </a:lnSpc>
        <a:spcBef>
          <a:spcPts val="500"/>
        </a:spcBef>
        <a:buFont typeface=".LucidaGrandeUI" charset="0"/>
        <a:buChar char="◦"/>
        <a:tabLst/>
        <a:defRPr sz="1867" kern="1200">
          <a:solidFill>
            <a:schemeClr val="tx1"/>
          </a:solidFill>
          <a:latin typeface="Arial" charset="0"/>
          <a:ea typeface="Arial" charset="0"/>
          <a:cs typeface="Arial" charset="0"/>
        </a:defRPr>
      </a:lvl3pPr>
      <a:lvl4pPr marL="1088998" indent="-173034" algn="l" defTabSz="914377" rtl="0" eaLnBrk="1" latinLnBrk="0" hangingPunct="1">
        <a:lnSpc>
          <a:spcPct val="100000"/>
        </a:lnSpc>
        <a:spcBef>
          <a:spcPts val="500"/>
        </a:spcBef>
        <a:buFont typeface="Wingdings" charset="2"/>
        <a:buChar char="§"/>
        <a:tabLst/>
        <a:defRPr sz="1867" kern="1200">
          <a:solidFill>
            <a:schemeClr val="tx1"/>
          </a:solidFill>
          <a:latin typeface="Arial" charset="0"/>
          <a:ea typeface="Arial" charset="0"/>
          <a:cs typeface="Arial" charset="0"/>
        </a:defRPr>
      </a:lvl4pPr>
      <a:lvl5pPr marL="1377916" indent="-173034" algn="l" defTabSz="914377" rtl="0" eaLnBrk="1" latinLnBrk="0" hangingPunct="1">
        <a:lnSpc>
          <a:spcPct val="100000"/>
        </a:lnSpc>
        <a:spcBef>
          <a:spcPts val="500"/>
        </a:spcBef>
        <a:buFont typeface="Arial" panose="020B0604020202020204" pitchFamily="34" charset="0"/>
        <a:buChar char="•"/>
        <a:tabLst/>
        <a:defRPr sz="1867"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3966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hdr="0" ftr="0" dt="0"/>
  <p:txStyles>
    <p:titleStyle>
      <a:lvl1pPr algn="ctr" defTabSz="914354" rtl="0" eaLnBrk="1" latinLnBrk="0" hangingPunct="1">
        <a:lnSpc>
          <a:spcPct val="100000"/>
        </a:lnSpc>
        <a:spcBef>
          <a:spcPct val="0"/>
        </a:spcBef>
        <a:buNone/>
        <a:defRPr lang="en-US" sz="4800" b="1" i="0" kern="1200" dirty="0">
          <a:solidFill>
            <a:schemeClr val="accent2">
              <a:lumMod val="75000"/>
            </a:schemeClr>
          </a:solidFill>
          <a:latin typeface="Gotham Medium" panose="02000604030000020004" pitchFamily="2" charset="0"/>
          <a:ea typeface="+mj-ea"/>
          <a:cs typeface="Arial" panose="020B0604020202020204" pitchFamily="34" charset="0"/>
        </a:defRPr>
      </a:lvl1pPr>
    </p:titleStyle>
    <p:bodyStyle>
      <a:lvl1pPr marL="173030" indent="-173030" algn="l" defTabSz="914354" rtl="0" eaLnBrk="1" latinLnBrk="0" hangingPunct="1">
        <a:lnSpc>
          <a:spcPct val="100000"/>
        </a:lnSpc>
        <a:spcBef>
          <a:spcPts val="1000"/>
        </a:spcBef>
        <a:buFont typeface="Arial" panose="020B0604020202020204" pitchFamily="34" charset="0"/>
        <a:buChar char="•"/>
        <a:tabLst/>
        <a:defRPr sz="2133" kern="1200">
          <a:solidFill>
            <a:schemeClr val="tx1"/>
          </a:solidFill>
          <a:latin typeface="Arial" charset="0"/>
          <a:ea typeface="Arial" charset="0"/>
          <a:cs typeface="Arial" charset="0"/>
        </a:defRPr>
      </a:lvl1pPr>
      <a:lvl2pPr marL="519087" indent="-173030" algn="l" defTabSz="914354" rtl="0" eaLnBrk="1" latinLnBrk="0" hangingPunct="1">
        <a:lnSpc>
          <a:spcPct val="100000"/>
        </a:lnSpc>
        <a:spcBef>
          <a:spcPts val="500"/>
        </a:spcBef>
        <a:buFont typeface=".HelveticaNeueDeskInterface-Regular" charset="0"/>
        <a:buChar char="–"/>
        <a:tabLst/>
        <a:defRPr sz="1867" kern="1200">
          <a:solidFill>
            <a:schemeClr val="tx1"/>
          </a:solidFill>
          <a:latin typeface="Arial" charset="0"/>
          <a:ea typeface="Arial" charset="0"/>
          <a:cs typeface="Arial" charset="0"/>
        </a:defRPr>
      </a:lvl2pPr>
      <a:lvl3pPr marL="800060" indent="-165092" algn="l" defTabSz="914354" rtl="0" eaLnBrk="1" latinLnBrk="0" hangingPunct="1">
        <a:lnSpc>
          <a:spcPct val="100000"/>
        </a:lnSpc>
        <a:spcBef>
          <a:spcPts val="500"/>
        </a:spcBef>
        <a:buFont typeface=".LucidaGrandeUI" charset="0"/>
        <a:buChar char="◦"/>
        <a:tabLst/>
        <a:defRPr sz="1867" kern="1200">
          <a:solidFill>
            <a:schemeClr val="tx1"/>
          </a:solidFill>
          <a:latin typeface="Arial" charset="0"/>
          <a:ea typeface="Arial" charset="0"/>
          <a:cs typeface="Arial" charset="0"/>
        </a:defRPr>
      </a:lvl3pPr>
      <a:lvl4pPr marL="1088971" indent="-173030" algn="l" defTabSz="914354" rtl="0" eaLnBrk="1" latinLnBrk="0" hangingPunct="1">
        <a:lnSpc>
          <a:spcPct val="100000"/>
        </a:lnSpc>
        <a:spcBef>
          <a:spcPts val="500"/>
        </a:spcBef>
        <a:buFont typeface="Wingdings" charset="2"/>
        <a:buChar char="§"/>
        <a:tabLst/>
        <a:defRPr sz="1867" kern="1200">
          <a:solidFill>
            <a:schemeClr val="tx1"/>
          </a:solidFill>
          <a:latin typeface="Arial" charset="0"/>
          <a:ea typeface="Arial" charset="0"/>
          <a:cs typeface="Arial" charset="0"/>
        </a:defRPr>
      </a:lvl4pPr>
      <a:lvl5pPr marL="1377882" indent="-173030" algn="l" defTabSz="914354" rtl="0" eaLnBrk="1" latinLnBrk="0" hangingPunct="1">
        <a:lnSpc>
          <a:spcPct val="100000"/>
        </a:lnSpc>
        <a:spcBef>
          <a:spcPts val="500"/>
        </a:spcBef>
        <a:buFont typeface="Arial" panose="020B0604020202020204" pitchFamily="34" charset="0"/>
        <a:buChar char="•"/>
        <a:tabLst/>
        <a:defRPr sz="1867"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1978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hf hdr="0" ftr="0" dt="0"/>
  <p:txStyles>
    <p:titleStyle>
      <a:lvl1pPr algn="ctr" defTabSz="914332" rtl="0" eaLnBrk="1" latinLnBrk="0" hangingPunct="1">
        <a:lnSpc>
          <a:spcPct val="100000"/>
        </a:lnSpc>
        <a:spcBef>
          <a:spcPct val="0"/>
        </a:spcBef>
        <a:buNone/>
        <a:defRPr lang="en-US" sz="4800" b="1" i="0" kern="1200" dirty="0">
          <a:solidFill>
            <a:schemeClr val="accent2">
              <a:lumMod val="75000"/>
            </a:schemeClr>
          </a:solidFill>
          <a:latin typeface="Gotham Medium" panose="02000604030000020004" pitchFamily="2" charset="0"/>
          <a:ea typeface="+mj-ea"/>
          <a:cs typeface="Arial" panose="020B0604020202020204" pitchFamily="34" charset="0"/>
        </a:defRPr>
      </a:lvl1pPr>
    </p:titleStyle>
    <p:bodyStyle>
      <a:lvl1pPr marL="173026" indent="-173026" algn="l" defTabSz="914332" rtl="0" eaLnBrk="1" latinLnBrk="0" hangingPunct="1">
        <a:lnSpc>
          <a:spcPct val="100000"/>
        </a:lnSpc>
        <a:spcBef>
          <a:spcPts val="1000"/>
        </a:spcBef>
        <a:buFont typeface="Arial" panose="020B0604020202020204" pitchFamily="34" charset="0"/>
        <a:buChar char="•"/>
        <a:tabLst/>
        <a:defRPr sz="2133" kern="1200">
          <a:solidFill>
            <a:schemeClr val="tx1"/>
          </a:solidFill>
          <a:latin typeface="Arial" charset="0"/>
          <a:ea typeface="Arial" charset="0"/>
          <a:cs typeface="Arial" charset="0"/>
        </a:defRPr>
      </a:lvl1pPr>
      <a:lvl2pPr marL="519074" indent="-173026" algn="l" defTabSz="914332" rtl="0" eaLnBrk="1" latinLnBrk="0" hangingPunct="1">
        <a:lnSpc>
          <a:spcPct val="100000"/>
        </a:lnSpc>
        <a:spcBef>
          <a:spcPts val="500"/>
        </a:spcBef>
        <a:buFont typeface=".HelveticaNeueDeskInterface-Regular" charset="0"/>
        <a:buChar char="–"/>
        <a:tabLst/>
        <a:defRPr sz="1867" kern="1200">
          <a:solidFill>
            <a:schemeClr val="tx1"/>
          </a:solidFill>
          <a:latin typeface="Arial" charset="0"/>
          <a:ea typeface="Arial" charset="0"/>
          <a:cs typeface="Arial" charset="0"/>
        </a:defRPr>
      </a:lvl2pPr>
      <a:lvl3pPr marL="800040" indent="-165088" algn="l" defTabSz="914332" rtl="0" eaLnBrk="1" latinLnBrk="0" hangingPunct="1">
        <a:lnSpc>
          <a:spcPct val="100000"/>
        </a:lnSpc>
        <a:spcBef>
          <a:spcPts val="500"/>
        </a:spcBef>
        <a:buFont typeface=".LucidaGrandeUI" charset="0"/>
        <a:buChar char="◦"/>
        <a:tabLst/>
        <a:defRPr sz="1867" kern="1200">
          <a:solidFill>
            <a:schemeClr val="tx1"/>
          </a:solidFill>
          <a:latin typeface="Arial" charset="0"/>
          <a:ea typeface="Arial" charset="0"/>
          <a:cs typeface="Arial" charset="0"/>
        </a:defRPr>
      </a:lvl3pPr>
      <a:lvl4pPr marL="1088943" indent="-173026" algn="l" defTabSz="914332" rtl="0" eaLnBrk="1" latinLnBrk="0" hangingPunct="1">
        <a:lnSpc>
          <a:spcPct val="100000"/>
        </a:lnSpc>
        <a:spcBef>
          <a:spcPts val="500"/>
        </a:spcBef>
        <a:buFont typeface="Wingdings" charset="2"/>
        <a:buChar char="§"/>
        <a:tabLst/>
        <a:defRPr sz="1867" kern="1200">
          <a:solidFill>
            <a:schemeClr val="tx1"/>
          </a:solidFill>
          <a:latin typeface="Arial" charset="0"/>
          <a:ea typeface="Arial" charset="0"/>
          <a:cs typeface="Arial" charset="0"/>
        </a:defRPr>
      </a:lvl4pPr>
      <a:lvl5pPr marL="1377848" indent="-173026" algn="l" defTabSz="914332" rtl="0" eaLnBrk="1" latinLnBrk="0" hangingPunct="1">
        <a:lnSpc>
          <a:spcPct val="100000"/>
        </a:lnSpc>
        <a:spcBef>
          <a:spcPts val="500"/>
        </a:spcBef>
        <a:buFont typeface="Arial" panose="020B0604020202020204" pitchFamily="34" charset="0"/>
        <a:buChar char="•"/>
        <a:tabLst/>
        <a:defRPr sz="1867" kern="1200">
          <a:solidFill>
            <a:schemeClr val="tx1"/>
          </a:solidFill>
          <a:latin typeface="Arial" charset="0"/>
          <a:ea typeface="Arial" charset="0"/>
          <a:cs typeface="Arial"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8.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globalliver.org/"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4BDF-9C0A-4DC8-B7ED-F32F5215A622}"/>
              </a:ext>
            </a:extLst>
          </p:cNvPr>
          <p:cNvSpPr>
            <a:spLocks noGrp="1"/>
          </p:cNvSpPr>
          <p:nvPr>
            <p:ph type="title"/>
          </p:nvPr>
        </p:nvSpPr>
        <p:spPr/>
        <p:txBody>
          <a:bodyPr/>
          <a:lstStyle/>
          <a:p>
            <a:r>
              <a:rPr lang="en-US"/>
              <a:t>Slide Resources</a:t>
            </a:r>
            <a:endParaRPr lang="en-US" b="0"/>
          </a:p>
        </p:txBody>
      </p:sp>
      <p:sp>
        <p:nvSpPr>
          <p:cNvPr id="4" name="TextBox 3">
            <a:extLst>
              <a:ext uri="{FF2B5EF4-FFF2-40B4-BE49-F238E27FC236}">
                <a16:creationId xmlns:a16="http://schemas.microsoft.com/office/drawing/2014/main" id="{6723CF4A-AE77-4BF8-82E5-68FD9EE9BCD4}"/>
              </a:ext>
            </a:extLst>
          </p:cNvPr>
          <p:cNvSpPr txBox="1"/>
          <p:nvPr/>
        </p:nvSpPr>
        <p:spPr>
          <a:xfrm>
            <a:off x="7156174" y="6414052"/>
            <a:ext cx="5035826" cy="461665"/>
          </a:xfrm>
          <a:prstGeom prst="rect">
            <a:avLst/>
          </a:prstGeom>
          <a:noFill/>
        </p:spPr>
        <p:txBody>
          <a:bodyPr wrap="square" rtlCol="0">
            <a:spAutoFit/>
          </a:bodyPr>
          <a:lstStyle/>
          <a:p>
            <a:pPr algn="r"/>
            <a:r>
              <a:rPr lang="en-US" sz="1200" i="1"/>
              <a:t>Sponsored by Intercept Pharmaceuticals, Inc.</a:t>
            </a:r>
          </a:p>
          <a:p>
            <a:pPr algn="r"/>
            <a:r>
              <a:rPr lang="en-US" sz="1200"/>
              <a:t>US-PB-MED-00928 | Oct 2021</a:t>
            </a:r>
          </a:p>
        </p:txBody>
      </p:sp>
      <p:sp>
        <p:nvSpPr>
          <p:cNvPr id="5" name="TextBox 4">
            <a:extLst>
              <a:ext uri="{FF2B5EF4-FFF2-40B4-BE49-F238E27FC236}">
                <a16:creationId xmlns:a16="http://schemas.microsoft.com/office/drawing/2014/main" id="{2EE34B08-42D5-4EC5-86A8-0CDC8C5CC197}"/>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586241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DCA76-8477-4D78-89AF-898407D18182}"/>
              </a:ext>
            </a:extLst>
          </p:cNvPr>
          <p:cNvSpPr>
            <a:spLocks noGrp="1"/>
          </p:cNvSpPr>
          <p:nvPr>
            <p:ph type="title"/>
          </p:nvPr>
        </p:nvSpPr>
        <p:spPr/>
        <p:txBody>
          <a:bodyPr/>
          <a:lstStyle/>
          <a:p>
            <a:r>
              <a:rPr lang="en-US"/>
              <a:t>Slide Resources</a:t>
            </a:r>
          </a:p>
        </p:txBody>
      </p:sp>
      <p:sp>
        <p:nvSpPr>
          <p:cNvPr id="3" name="Text Placeholder 2">
            <a:extLst>
              <a:ext uri="{FF2B5EF4-FFF2-40B4-BE49-F238E27FC236}">
                <a16:creationId xmlns:a16="http://schemas.microsoft.com/office/drawing/2014/main" id="{15EF3DCD-36F5-465D-A4A7-A4B7D4C7C8A2}"/>
              </a:ext>
            </a:extLst>
          </p:cNvPr>
          <p:cNvSpPr>
            <a:spLocks noGrp="1"/>
          </p:cNvSpPr>
          <p:nvPr>
            <p:ph type="body" sz="quarter" idx="13"/>
          </p:nvPr>
        </p:nvSpPr>
        <p:spPr/>
        <p:txBody>
          <a:bodyPr/>
          <a:lstStyle/>
          <a:p>
            <a:r>
              <a:rPr lang="en-US" sz="1800"/>
              <a:t>These PowerPoint slides include content that can be used to enhance presentations about </a:t>
            </a:r>
            <a:r>
              <a:rPr lang="en-US" sz="1800" dirty="0"/>
              <a:t>primary biliary cholangitis (</a:t>
            </a:r>
            <a:r>
              <a:rPr lang="en-US" sz="1800"/>
              <a:t>PBC</a:t>
            </a:r>
            <a:r>
              <a:rPr lang="en-US" sz="1800" dirty="0"/>
              <a:t>).</a:t>
            </a:r>
            <a:endParaRPr lang="en-US" sz="1800"/>
          </a:p>
          <a:p>
            <a:pPr lvl="1"/>
            <a:r>
              <a:rPr lang="en-US" sz="1800"/>
              <a:t>Consider updating your PBC-focused slide decks with additional information about racial disparities in PBC. You can copy and paste the content you would like to use into your presentations.</a:t>
            </a:r>
          </a:p>
          <a:p>
            <a:endParaRPr lang="en-US" sz="1800"/>
          </a:p>
          <a:p>
            <a:pPr marL="0" indent="0">
              <a:buNone/>
            </a:pPr>
            <a:r>
              <a:rPr lang="en-US" sz="1800" u="sng"/>
              <a:t>Contents</a:t>
            </a:r>
          </a:p>
          <a:p>
            <a:pPr marL="457200" indent="-457200">
              <a:buFont typeface="+mj-lt"/>
              <a:buAutoNum type="arabicPeriod"/>
            </a:pPr>
            <a:r>
              <a:rPr lang="en-US" sz="1800" dirty="0">
                <a:hlinkClick r:id="rId2" action="ppaction://hlinksldjump"/>
              </a:rPr>
              <a:t>Incidence and Prevalence of PBC</a:t>
            </a:r>
            <a:endParaRPr lang="en-US" sz="1800"/>
          </a:p>
          <a:p>
            <a:pPr marL="457200" indent="-457200">
              <a:buFont typeface="+mj-lt"/>
              <a:buAutoNum type="arabicPeriod"/>
            </a:pPr>
            <a:r>
              <a:rPr lang="en-US" sz="1800" dirty="0">
                <a:hlinkClick r:id="rId2" action="ppaction://hlinksldjump"/>
              </a:rPr>
              <a:t>Disease Severity and Complications at Presentation</a:t>
            </a:r>
            <a:endParaRPr lang="en-US" sz="1800"/>
          </a:p>
          <a:p>
            <a:pPr marL="457200" indent="-457200">
              <a:buFont typeface="+mj-lt"/>
              <a:buAutoNum type="arabicPeriod"/>
            </a:pPr>
            <a:r>
              <a:rPr lang="en-US" sz="1800" dirty="0">
                <a:hlinkClick r:id="rId3" action="ppaction://hlinksldjump"/>
              </a:rPr>
              <a:t>Mortality</a:t>
            </a:r>
            <a:endParaRPr lang="en-US" sz="1800"/>
          </a:p>
          <a:p>
            <a:pPr marL="457200" indent="-457200">
              <a:buFont typeface="+mj-lt"/>
              <a:buAutoNum type="arabicPeriod"/>
            </a:pPr>
            <a:r>
              <a:rPr lang="en-US" sz="1800" dirty="0">
                <a:hlinkClick r:id="rId4" action="ppaction://hlinksldjump"/>
              </a:rPr>
              <a:t>Patient Perspectives</a:t>
            </a:r>
            <a:endParaRPr lang="en-US" sz="1800"/>
          </a:p>
          <a:p>
            <a:pPr marL="457200" indent="-457200">
              <a:buFont typeface="+mj-lt"/>
              <a:buAutoNum type="arabicPeriod"/>
            </a:pPr>
            <a:r>
              <a:rPr lang="en-US" sz="1800" dirty="0">
                <a:hlinkClick r:id="rId5" action="ppaction://hlinksldjump"/>
              </a:rPr>
              <a:t>Real Patient Quotes</a:t>
            </a:r>
            <a:endParaRPr lang="en-US" sz="1800"/>
          </a:p>
          <a:p>
            <a:pPr marL="457200" indent="-457200">
              <a:buFont typeface="+mj-lt"/>
              <a:buAutoNum type="arabicPeriod"/>
            </a:pPr>
            <a:endParaRPr lang="en-US" sz="1800" u="sng"/>
          </a:p>
        </p:txBody>
      </p:sp>
      <p:sp>
        <p:nvSpPr>
          <p:cNvPr id="4" name="TextBox 3">
            <a:extLst>
              <a:ext uri="{FF2B5EF4-FFF2-40B4-BE49-F238E27FC236}">
                <a16:creationId xmlns:a16="http://schemas.microsoft.com/office/drawing/2014/main" id="{8A365503-8FF5-4435-8F01-416E2EB0A754}"/>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35572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E6A37-297D-4FAD-A371-5706577CE26A}"/>
              </a:ext>
            </a:extLst>
          </p:cNvPr>
          <p:cNvSpPr>
            <a:spLocks noGrp="1"/>
          </p:cNvSpPr>
          <p:nvPr>
            <p:ph type="title"/>
          </p:nvPr>
        </p:nvSpPr>
        <p:spPr/>
        <p:txBody>
          <a:bodyPr/>
          <a:lstStyle/>
          <a:p>
            <a:r>
              <a:rPr lang="en-US"/>
              <a:t>Epidemiology and Outcomes Data</a:t>
            </a:r>
          </a:p>
        </p:txBody>
      </p:sp>
      <p:sp>
        <p:nvSpPr>
          <p:cNvPr id="3" name="TextBox 2">
            <a:extLst>
              <a:ext uri="{FF2B5EF4-FFF2-40B4-BE49-F238E27FC236}">
                <a16:creationId xmlns:a16="http://schemas.microsoft.com/office/drawing/2014/main" id="{48D9EF4C-4FF0-488F-855F-5373A2E8C12E}"/>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2518964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01806EF-FFDF-49E6-A0B9-BFE4C19EBEC0}"/>
              </a:ext>
            </a:extLst>
          </p:cNvPr>
          <p:cNvSpPr/>
          <p:nvPr/>
        </p:nvSpPr>
        <p:spPr>
          <a:xfrm>
            <a:off x="5612929" y="3728063"/>
            <a:ext cx="6581947" cy="2691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aphicFrame>
        <p:nvGraphicFramePr>
          <p:cNvPr id="32" name="Chart 31">
            <a:extLst>
              <a:ext uri="{FF2B5EF4-FFF2-40B4-BE49-F238E27FC236}">
                <a16:creationId xmlns:a16="http://schemas.microsoft.com/office/drawing/2014/main" id="{48F9E11E-0506-4EA2-BB43-592F6BE4122F}"/>
              </a:ext>
            </a:extLst>
          </p:cNvPr>
          <p:cNvGraphicFramePr/>
          <p:nvPr/>
        </p:nvGraphicFramePr>
        <p:xfrm>
          <a:off x="5862601" y="3438535"/>
          <a:ext cx="6096000" cy="28470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B5087E06-0AAE-4489-B508-F82D3D2862A8}"/>
              </a:ext>
            </a:extLst>
          </p:cNvPr>
          <p:cNvGraphicFramePr/>
          <p:nvPr/>
        </p:nvGraphicFramePr>
        <p:xfrm>
          <a:off x="5862602" y="960480"/>
          <a:ext cx="5941900" cy="271530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2533863E-8068-4E01-AD14-2B4C86C9DF29}"/>
              </a:ext>
            </a:extLst>
          </p:cNvPr>
          <p:cNvSpPr txBox="1"/>
          <p:nvPr/>
        </p:nvSpPr>
        <p:spPr>
          <a:xfrm>
            <a:off x="7436877" y="1831052"/>
            <a:ext cx="272832" cy="365806"/>
          </a:xfrm>
          <a:prstGeom prst="rect">
            <a:avLst/>
          </a:prstGeom>
          <a:noFill/>
        </p:spPr>
        <p:txBody>
          <a:bodyPr wrap="none" rtlCol="0">
            <a:spAutoFit/>
          </a:bodyPr>
          <a:lstStyle/>
          <a:p>
            <a:r>
              <a:rPr lang="en-US" sz="1777" i="1"/>
              <a:t>*</a:t>
            </a:r>
          </a:p>
        </p:txBody>
      </p:sp>
      <p:sp>
        <p:nvSpPr>
          <p:cNvPr id="9" name="TextBox 8">
            <a:extLst>
              <a:ext uri="{FF2B5EF4-FFF2-40B4-BE49-F238E27FC236}">
                <a16:creationId xmlns:a16="http://schemas.microsoft.com/office/drawing/2014/main" id="{AD180255-14C2-4E9C-897F-F31D68F37343}"/>
              </a:ext>
            </a:extLst>
          </p:cNvPr>
          <p:cNvSpPr txBox="1"/>
          <p:nvPr/>
        </p:nvSpPr>
        <p:spPr>
          <a:xfrm>
            <a:off x="10154089" y="2110218"/>
            <a:ext cx="272832" cy="365806"/>
          </a:xfrm>
          <a:prstGeom prst="rect">
            <a:avLst/>
          </a:prstGeom>
          <a:noFill/>
        </p:spPr>
        <p:txBody>
          <a:bodyPr wrap="none" rtlCol="0">
            <a:spAutoFit/>
          </a:bodyPr>
          <a:lstStyle/>
          <a:p>
            <a:r>
              <a:rPr lang="en-US" sz="1777" i="1"/>
              <a:t>*</a:t>
            </a:r>
          </a:p>
        </p:txBody>
      </p:sp>
      <p:sp>
        <p:nvSpPr>
          <p:cNvPr id="10" name="TextBox 9">
            <a:extLst>
              <a:ext uri="{FF2B5EF4-FFF2-40B4-BE49-F238E27FC236}">
                <a16:creationId xmlns:a16="http://schemas.microsoft.com/office/drawing/2014/main" id="{E34CCC7B-1F99-4805-A049-1F510D6A5B05}"/>
              </a:ext>
            </a:extLst>
          </p:cNvPr>
          <p:cNvSpPr txBox="1"/>
          <p:nvPr/>
        </p:nvSpPr>
        <p:spPr>
          <a:xfrm>
            <a:off x="10827605" y="1921364"/>
            <a:ext cx="272832" cy="365806"/>
          </a:xfrm>
          <a:prstGeom prst="rect">
            <a:avLst/>
          </a:prstGeom>
          <a:noFill/>
        </p:spPr>
        <p:txBody>
          <a:bodyPr wrap="none" rtlCol="0">
            <a:spAutoFit/>
          </a:bodyPr>
          <a:lstStyle/>
          <a:p>
            <a:r>
              <a:rPr lang="en-US" sz="1777" i="1"/>
              <a:t>*</a:t>
            </a:r>
          </a:p>
        </p:txBody>
      </p:sp>
      <p:sp>
        <p:nvSpPr>
          <p:cNvPr id="12" name="TextBox 11">
            <a:extLst>
              <a:ext uri="{FF2B5EF4-FFF2-40B4-BE49-F238E27FC236}">
                <a16:creationId xmlns:a16="http://schemas.microsoft.com/office/drawing/2014/main" id="{E329A435-8A52-42E1-BE70-125BC89A9F84}"/>
              </a:ext>
            </a:extLst>
          </p:cNvPr>
          <p:cNvSpPr txBox="1"/>
          <p:nvPr/>
        </p:nvSpPr>
        <p:spPr>
          <a:xfrm>
            <a:off x="5994835" y="911318"/>
            <a:ext cx="6096000" cy="625877"/>
          </a:xfrm>
          <a:prstGeom prst="rect">
            <a:avLst/>
          </a:prstGeom>
          <a:noFill/>
        </p:spPr>
        <p:txBody>
          <a:bodyPr wrap="square">
            <a:spAutoFit/>
          </a:bodyPr>
          <a:lstStyle/>
          <a:p>
            <a:pPr algn="ctr" rtl="0">
              <a:defRPr sz="1800" b="1" i="0" u="none" strike="noStrike" kern="1200" baseline="0">
                <a:solidFill>
                  <a:srgbClr val="4D4843"/>
                </a:solidFill>
                <a:latin typeface="+mn-lt"/>
                <a:ea typeface="+mn-ea"/>
                <a:cs typeface="+mn-cs"/>
              </a:defRPr>
            </a:pPr>
            <a:r>
              <a:rPr lang="en-US" sz="1867" u="sng">
                <a:solidFill>
                  <a:schemeClr val="accent1"/>
                </a:solidFill>
              </a:rPr>
              <a:t>PBC Incidence and Prevalence in the U.S. </a:t>
            </a:r>
          </a:p>
          <a:p>
            <a:pPr algn="ctr" rtl="0">
              <a:defRPr sz="1800" b="1" i="0" u="none" strike="noStrike" kern="1200" baseline="0">
                <a:solidFill>
                  <a:srgbClr val="4D4843"/>
                </a:solidFill>
                <a:latin typeface="+mn-lt"/>
                <a:ea typeface="+mn-ea"/>
                <a:cs typeface="+mn-cs"/>
              </a:defRPr>
            </a:pPr>
            <a:r>
              <a:rPr lang="en-US" sz="1600">
                <a:solidFill>
                  <a:schemeClr val="accent1"/>
                </a:solidFill>
              </a:rPr>
              <a:t>(2006 – 2014)</a:t>
            </a:r>
            <a:r>
              <a:rPr lang="en-US" sz="1600" baseline="30000">
                <a:solidFill>
                  <a:schemeClr val="accent1"/>
                </a:solidFill>
              </a:rPr>
              <a:t>1</a:t>
            </a:r>
            <a:endParaRPr lang="en-US" sz="1867" baseline="30000">
              <a:solidFill>
                <a:schemeClr val="accent1"/>
              </a:solidFill>
            </a:endParaRPr>
          </a:p>
        </p:txBody>
      </p:sp>
      <p:sp>
        <p:nvSpPr>
          <p:cNvPr id="17" name="Title 1">
            <a:extLst>
              <a:ext uri="{FF2B5EF4-FFF2-40B4-BE49-F238E27FC236}">
                <a16:creationId xmlns:a16="http://schemas.microsoft.com/office/drawing/2014/main" id="{91A214A9-EDD6-4F47-B8F6-F1DD938200D1}"/>
              </a:ext>
            </a:extLst>
          </p:cNvPr>
          <p:cNvSpPr>
            <a:spLocks noGrp="1"/>
          </p:cNvSpPr>
          <p:nvPr>
            <p:ph type="title"/>
          </p:nvPr>
        </p:nvSpPr>
        <p:spPr>
          <a:xfrm>
            <a:off x="340785" y="1"/>
            <a:ext cx="11307233" cy="895351"/>
          </a:xfrm>
        </p:spPr>
        <p:txBody>
          <a:bodyPr/>
          <a:lstStyle/>
          <a:p>
            <a:r>
              <a:rPr lang="en-US"/>
              <a:t>Racial/Ethnic Disparities in PBC Outcomes</a:t>
            </a:r>
          </a:p>
        </p:txBody>
      </p:sp>
      <p:sp>
        <p:nvSpPr>
          <p:cNvPr id="18" name="TextBox 17">
            <a:extLst>
              <a:ext uri="{FF2B5EF4-FFF2-40B4-BE49-F238E27FC236}">
                <a16:creationId xmlns:a16="http://schemas.microsoft.com/office/drawing/2014/main" id="{616A9066-0749-4382-8E86-7F8B81568D8D}"/>
              </a:ext>
            </a:extLst>
          </p:cNvPr>
          <p:cNvSpPr txBox="1"/>
          <p:nvPr/>
        </p:nvSpPr>
        <p:spPr>
          <a:xfrm rot="16200000">
            <a:off x="5227401" y="2142795"/>
            <a:ext cx="944489" cy="276999"/>
          </a:xfrm>
          <a:prstGeom prst="rect">
            <a:avLst/>
          </a:prstGeom>
          <a:noFill/>
        </p:spPr>
        <p:txBody>
          <a:bodyPr wrap="none" rtlCol="0">
            <a:spAutoFit/>
          </a:bodyPr>
          <a:lstStyle/>
          <a:p>
            <a:r>
              <a:rPr lang="en-US" sz="1200" b="1"/>
              <a:t>Rate Ratio</a:t>
            </a:r>
          </a:p>
        </p:txBody>
      </p:sp>
      <p:sp>
        <p:nvSpPr>
          <p:cNvPr id="20" name="Content Placeholder 4">
            <a:extLst>
              <a:ext uri="{FF2B5EF4-FFF2-40B4-BE49-F238E27FC236}">
                <a16:creationId xmlns:a16="http://schemas.microsoft.com/office/drawing/2014/main" id="{BB1F28D9-690A-4B5D-AF6E-A299DF8A83E3}"/>
              </a:ext>
            </a:extLst>
          </p:cNvPr>
          <p:cNvSpPr txBox="1">
            <a:spLocks/>
          </p:cNvSpPr>
          <p:nvPr/>
        </p:nvSpPr>
        <p:spPr>
          <a:xfrm>
            <a:off x="304799" y="1193802"/>
            <a:ext cx="5305255" cy="4932364"/>
          </a:xfrm>
        </p:spPr>
        <p:txBody>
          <a:bodyPr>
            <a:normAutofit fontScale="92500" lnSpcReduction="10000"/>
          </a:bodyPr>
          <a:lstStyle>
            <a:lvl1pPr marL="129779" indent="-129779" algn="l" defTabSz="685800" rtl="0" eaLnBrk="1" latinLnBrk="0" hangingPunct="1">
              <a:lnSpc>
                <a:spcPct val="100000"/>
              </a:lnSpc>
              <a:spcBef>
                <a:spcPts val="750"/>
              </a:spcBef>
              <a:buFont typeface="Arial" panose="020B0604020202020204" pitchFamily="34" charset="0"/>
              <a:buChar char="•"/>
              <a:tabLst/>
              <a:defRPr sz="1600" kern="1200">
                <a:solidFill>
                  <a:schemeClr val="tx1"/>
                </a:solidFill>
                <a:latin typeface="Arial" charset="0"/>
                <a:ea typeface="Arial" charset="0"/>
                <a:cs typeface="Arial" charset="0"/>
              </a:defRPr>
            </a:lvl1pPr>
            <a:lvl2pPr marL="389335" indent="-129779" algn="l" defTabSz="685800" rtl="0" eaLnBrk="1" latinLnBrk="0" hangingPunct="1">
              <a:lnSpc>
                <a:spcPct val="100000"/>
              </a:lnSpc>
              <a:spcBef>
                <a:spcPts val="375"/>
              </a:spcBef>
              <a:buFont typeface=".HelveticaNeueDeskInterface-Regular" charset="0"/>
              <a:buChar char="–"/>
              <a:tabLst/>
              <a:defRPr sz="1400" kern="1200">
                <a:solidFill>
                  <a:schemeClr val="tx1"/>
                </a:solidFill>
                <a:latin typeface="Arial" charset="0"/>
                <a:ea typeface="Arial" charset="0"/>
                <a:cs typeface="Arial" charset="0"/>
              </a:defRPr>
            </a:lvl2pPr>
            <a:lvl3pPr marL="600075" indent="-123825" algn="l" defTabSz="685800" rtl="0" eaLnBrk="1" latinLnBrk="0" hangingPunct="1">
              <a:lnSpc>
                <a:spcPct val="100000"/>
              </a:lnSpc>
              <a:spcBef>
                <a:spcPts val="375"/>
              </a:spcBef>
              <a:buFont typeface=".LucidaGrandeUI" charset="0"/>
              <a:buChar char="◦"/>
              <a:tabLst/>
              <a:defRPr sz="1400" kern="1200">
                <a:solidFill>
                  <a:schemeClr val="tx1"/>
                </a:solidFill>
                <a:latin typeface="Arial" charset="0"/>
                <a:ea typeface="Arial" charset="0"/>
                <a:cs typeface="Arial" charset="0"/>
              </a:defRPr>
            </a:lvl3pPr>
            <a:lvl4pPr marL="816769" indent="-129779" algn="l" defTabSz="685800" rtl="0" eaLnBrk="1" latinLnBrk="0" hangingPunct="1">
              <a:lnSpc>
                <a:spcPct val="100000"/>
              </a:lnSpc>
              <a:spcBef>
                <a:spcPts val="375"/>
              </a:spcBef>
              <a:buFont typeface="Wingdings" charset="2"/>
              <a:buChar char="§"/>
              <a:tabLst/>
              <a:defRPr sz="1400" kern="1200">
                <a:solidFill>
                  <a:schemeClr val="tx1"/>
                </a:solidFill>
                <a:latin typeface="Arial" charset="0"/>
                <a:ea typeface="Arial" charset="0"/>
                <a:cs typeface="Arial" charset="0"/>
              </a:defRPr>
            </a:lvl4pPr>
            <a:lvl5pPr marL="1033463" indent="-129779" algn="l" defTabSz="685800" rtl="0" eaLnBrk="1" latinLnBrk="0" hangingPunct="1">
              <a:lnSpc>
                <a:spcPct val="100000"/>
              </a:lnSpc>
              <a:spcBef>
                <a:spcPts val="375"/>
              </a:spcBef>
              <a:buFont typeface="Arial" panose="020B0604020202020204" pitchFamily="34" charset="0"/>
              <a:buChar char="•"/>
              <a:tabLst/>
              <a:defRPr sz="140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67"/>
              <a:t>From 2006 to 2014, data from the Fibrotic Liver Disease Consortium of 11 U.S. health systems, demonstrated stable incidence and rising prevalence of PBC</a:t>
            </a:r>
            <a:r>
              <a:rPr lang="en-US" sz="1867" baseline="30000"/>
              <a:t>1</a:t>
            </a:r>
          </a:p>
          <a:p>
            <a:r>
              <a:rPr lang="en-US" sz="1867"/>
              <a:t>Compared to whites, the incidence rate ratio in Black/African Americans was 17% lower, and prevalence rate ratio was 34% lower in Black/ African Americans and 23% lower in Asian American/American Indian/Pacific Islander (ASINPI)</a:t>
            </a:r>
            <a:r>
              <a:rPr lang="en-US" sz="1867" baseline="30000"/>
              <a:t>1</a:t>
            </a:r>
          </a:p>
          <a:p>
            <a:pPr marL="0" indent="0">
              <a:buNone/>
            </a:pPr>
            <a:endParaRPr lang="en-US" sz="1867"/>
          </a:p>
          <a:p>
            <a:r>
              <a:rPr lang="en-US" sz="1867"/>
              <a:t>Among large multi-center U.S. study of 535 patients with PBC, significant disparities in severity of disease at presentation were observed</a:t>
            </a:r>
            <a:r>
              <a:rPr lang="en-US" sz="1867" baseline="30000"/>
              <a:t>2</a:t>
            </a:r>
          </a:p>
          <a:p>
            <a:r>
              <a:rPr lang="en-US" sz="1867"/>
              <a:t>Compared to Caucasians, African American and Hispanic PBC patients at presentation had 3 times greater prevalence of ascites, 5 times greater hepatic encephalopathy, and 3 times greater history of variceal bleeding</a:t>
            </a:r>
            <a:r>
              <a:rPr lang="en-US" sz="1867" baseline="30000"/>
              <a:t>2</a:t>
            </a:r>
            <a:endParaRPr lang="en-US" sz="1867"/>
          </a:p>
        </p:txBody>
      </p:sp>
      <p:sp>
        <p:nvSpPr>
          <p:cNvPr id="21" name="TextBox 20">
            <a:extLst>
              <a:ext uri="{FF2B5EF4-FFF2-40B4-BE49-F238E27FC236}">
                <a16:creationId xmlns:a16="http://schemas.microsoft.com/office/drawing/2014/main" id="{937567D9-F44B-49AC-9F70-92A2ECF05BD0}"/>
              </a:ext>
            </a:extLst>
          </p:cNvPr>
          <p:cNvSpPr txBox="1"/>
          <p:nvPr/>
        </p:nvSpPr>
        <p:spPr>
          <a:xfrm>
            <a:off x="508435" y="6408417"/>
            <a:ext cx="7302247" cy="420756"/>
          </a:xfrm>
          <a:prstGeom prst="rect">
            <a:avLst/>
          </a:prstGeom>
          <a:noFill/>
        </p:spPr>
        <p:txBody>
          <a:bodyPr wrap="square" rtlCol="0">
            <a:spAutoFit/>
          </a:bodyPr>
          <a:lstStyle/>
          <a:p>
            <a:r>
              <a:rPr lang="en-US" sz="1067" baseline="30000">
                <a:solidFill>
                  <a:schemeClr val="bg1"/>
                </a:solidFill>
              </a:rPr>
              <a:t>1</a:t>
            </a:r>
            <a:r>
              <a:rPr lang="en-US" sz="1067">
                <a:solidFill>
                  <a:schemeClr val="bg1"/>
                </a:solidFill>
              </a:rPr>
              <a:t>Lu, et al. </a:t>
            </a:r>
            <a:r>
              <a:rPr lang="pt-BR" sz="1067">
                <a:solidFill>
                  <a:schemeClr val="bg1"/>
                </a:solidFill>
              </a:rPr>
              <a:t>Clin Gastroenterol Hepatol</a:t>
            </a:r>
            <a:r>
              <a:rPr lang="pt-BR" sz="1067" cap="small">
                <a:solidFill>
                  <a:schemeClr val="bg1"/>
                </a:solidFill>
              </a:rPr>
              <a:t>. </a:t>
            </a:r>
            <a:r>
              <a:rPr lang="pt-BR" sz="1067">
                <a:solidFill>
                  <a:schemeClr val="bg1"/>
                </a:solidFill>
              </a:rPr>
              <a:t>2018;16(8):1342-1350.</a:t>
            </a:r>
          </a:p>
          <a:p>
            <a:r>
              <a:rPr lang="pt-BR" sz="1067" baseline="30000">
                <a:solidFill>
                  <a:schemeClr val="bg1"/>
                </a:solidFill>
              </a:rPr>
              <a:t>2</a:t>
            </a:r>
            <a:r>
              <a:rPr lang="pt-BR" sz="1067">
                <a:solidFill>
                  <a:schemeClr val="bg1"/>
                </a:solidFill>
              </a:rPr>
              <a:t>Peters, et al. Hepatology. 2007;46(3):769-75. </a:t>
            </a:r>
          </a:p>
        </p:txBody>
      </p:sp>
      <p:sp>
        <p:nvSpPr>
          <p:cNvPr id="22" name="TextBox 21">
            <a:extLst>
              <a:ext uri="{FF2B5EF4-FFF2-40B4-BE49-F238E27FC236}">
                <a16:creationId xmlns:a16="http://schemas.microsoft.com/office/drawing/2014/main" id="{2D8D506C-EDE8-4D8F-85A5-00286FC038AF}"/>
              </a:ext>
            </a:extLst>
          </p:cNvPr>
          <p:cNvSpPr txBox="1"/>
          <p:nvPr/>
        </p:nvSpPr>
        <p:spPr>
          <a:xfrm>
            <a:off x="8584007" y="3061286"/>
            <a:ext cx="734496" cy="256545"/>
          </a:xfrm>
          <a:prstGeom prst="rect">
            <a:avLst/>
          </a:prstGeom>
          <a:noFill/>
        </p:spPr>
        <p:txBody>
          <a:bodyPr wrap="none" rtlCol="0">
            <a:spAutoFit/>
          </a:bodyPr>
          <a:lstStyle/>
          <a:p>
            <a:r>
              <a:rPr lang="en-US" sz="1067" i="1"/>
              <a:t>*p </a:t>
            </a:r>
            <a:r>
              <a:rPr lang="en-US" sz="1067" i="1" u="sng"/>
              <a:t>&lt;</a:t>
            </a:r>
            <a:r>
              <a:rPr lang="en-US" sz="1067" i="1"/>
              <a:t> 0.01</a:t>
            </a:r>
          </a:p>
        </p:txBody>
      </p:sp>
      <p:sp>
        <p:nvSpPr>
          <p:cNvPr id="23" name="TextBox 22">
            <a:extLst>
              <a:ext uri="{FF2B5EF4-FFF2-40B4-BE49-F238E27FC236}">
                <a16:creationId xmlns:a16="http://schemas.microsoft.com/office/drawing/2014/main" id="{F8F287B0-3BDD-49D3-A01B-99E895288976}"/>
              </a:ext>
            </a:extLst>
          </p:cNvPr>
          <p:cNvSpPr txBox="1"/>
          <p:nvPr/>
        </p:nvSpPr>
        <p:spPr>
          <a:xfrm>
            <a:off x="6115150" y="3721035"/>
            <a:ext cx="5772052" cy="379656"/>
          </a:xfrm>
          <a:prstGeom prst="rect">
            <a:avLst/>
          </a:prstGeom>
          <a:noFill/>
        </p:spPr>
        <p:txBody>
          <a:bodyPr wrap="square">
            <a:spAutoFit/>
          </a:bodyPr>
          <a:lstStyle/>
          <a:p>
            <a:pPr algn="ctr" rtl="0">
              <a:defRPr sz="1800" b="1" i="0" u="none" strike="noStrike" kern="1200" baseline="0">
                <a:solidFill>
                  <a:srgbClr val="4D4843"/>
                </a:solidFill>
                <a:latin typeface="+mn-lt"/>
                <a:ea typeface="+mn-ea"/>
                <a:cs typeface="+mn-cs"/>
              </a:defRPr>
            </a:pPr>
            <a:r>
              <a:rPr lang="en-US" sz="1867" u="sng">
                <a:solidFill>
                  <a:schemeClr val="accent1"/>
                </a:solidFill>
              </a:rPr>
              <a:t>PBC Disease Severity at Presentation</a:t>
            </a:r>
            <a:r>
              <a:rPr lang="en-US" sz="1867" u="sng" baseline="30000">
                <a:solidFill>
                  <a:schemeClr val="accent1"/>
                </a:solidFill>
              </a:rPr>
              <a:t>2</a:t>
            </a:r>
            <a:endParaRPr lang="en-US" sz="1867" baseline="30000">
              <a:solidFill>
                <a:schemeClr val="accent1"/>
              </a:solidFill>
            </a:endParaRPr>
          </a:p>
        </p:txBody>
      </p:sp>
      <p:sp>
        <p:nvSpPr>
          <p:cNvPr id="26" name="TextBox 25">
            <a:extLst>
              <a:ext uri="{FF2B5EF4-FFF2-40B4-BE49-F238E27FC236}">
                <a16:creationId xmlns:a16="http://schemas.microsoft.com/office/drawing/2014/main" id="{393BAD17-5B7F-4BEB-90A6-2CB22785AF7A}"/>
              </a:ext>
            </a:extLst>
          </p:cNvPr>
          <p:cNvSpPr txBox="1"/>
          <p:nvPr/>
        </p:nvSpPr>
        <p:spPr>
          <a:xfrm>
            <a:off x="10414474" y="5995151"/>
            <a:ext cx="1777527" cy="461665"/>
          </a:xfrm>
          <a:prstGeom prst="rect">
            <a:avLst/>
          </a:prstGeom>
          <a:noFill/>
        </p:spPr>
        <p:txBody>
          <a:bodyPr wrap="square" rtlCol="0">
            <a:spAutoFit/>
          </a:bodyPr>
          <a:lstStyle/>
          <a:p>
            <a:r>
              <a:rPr lang="en-US" sz="800"/>
              <a:t>includes any of the following: ascites, hepatic encephalopathy, or variceal bleeding</a:t>
            </a:r>
          </a:p>
        </p:txBody>
      </p:sp>
      <p:sp>
        <p:nvSpPr>
          <p:cNvPr id="27" name="TextBox 26">
            <a:extLst>
              <a:ext uri="{FF2B5EF4-FFF2-40B4-BE49-F238E27FC236}">
                <a16:creationId xmlns:a16="http://schemas.microsoft.com/office/drawing/2014/main" id="{05D4C87B-23A1-46D1-83C2-74B08F1D66F1}"/>
              </a:ext>
            </a:extLst>
          </p:cNvPr>
          <p:cNvSpPr txBox="1"/>
          <p:nvPr/>
        </p:nvSpPr>
        <p:spPr>
          <a:xfrm>
            <a:off x="6831651" y="4890399"/>
            <a:ext cx="625492" cy="235898"/>
          </a:xfrm>
          <a:prstGeom prst="rect">
            <a:avLst/>
          </a:prstGeom>
          <a:noFill/>
        </p:spPr>
        <p:txBody>
          <a:bodyPr wrap="none" rtlCol="0">
            <a:spAutoFit/>
          </a:bodyPr>
          <a:lstStyle/>
          <a:p>
            <a:r>
              <a:rPr lang="en-US" sz="933" i="1">
                <a:solidFill>
                  <a:schemeClr val="bg1"/>
                </a:solidFill>
              </a:rPr>
              <a:t>p &lt; 0.06</a:t>
            </a:r>
          </a:p>
        </p:txBody>
      </p:sp>
      <p:sp>
        <p:nvSpPr>
          <p:cNvPr id="28" name="TextBox 27">
            <a:extLst>
              <a:ext uri="{FF2B5EF4-FFF2-40B4-BE49-F238E27FC236}">
                <a16:creationId xmlns:a16="http://schemas.microsoft.com/office/drawing/2014/main" id="{7A9064A5-56C3-4EB9-AC3F-41706A612193}"/>
              </a:ext>
            </a:extLst>
          </p:cNvPr>
          <p:cNvSpPr txBox="1"/>
          <p:nvPr/>
        </p:nvSpPr>
        <p:spPr>
          <a:xfrm>
            <a:off x="8226226" y="5236653"/>
            <a:ext cx="625492" cy="235898"/>
          </a:xfrm>
          <a:prstGeom prst="rect">
            <a:avLst/>
          </a:prstGeom>
          <a:noFill/>
        </p:spPr>
        <p:txBody>
          <a:bodyPr wrap="none" rtlCol="0">
            <a:spAutoFit/>
          </a:bodyPr>
          <a:lstStyle/>
          <a:p>
            <a:r>
              <a:rPr lang="en-US" sz="933" i="1">
                <a:solidFill>
                  <a:schemeClr val="bg1"/>
                </a:solidFill>
              </a:rPr>
              <a:t>p &lt; 0.09</a:t>
            </a:r>
          </a:p>
        </p:txBody>
      </p:sp>
      <p:sp>
        <p:nvSpPr>
          <p:cNvPr id="29" name="TextBox 28">
            <a:extLst>
              <a:ext uri="{FF2B5EF4-FFF2-40B4-BE49-F238E27FC236}">
                <a16:creationId xmlns:a16="http://schemas.microsoft.com/office/drawing/2014/main" id="{5C693C01-8E3A-40AB-AC98-4A13E9D7BC31}"/>
              </a:ext>
            </a:extLst>
          </p:cNvPr>
          <p:cNvSpPr txBox="1"/>
          <p:nvPr/>
        </p:nvSpPr>
        <p:spPr>
          <a:xfrm>
            <a:off x="9590455" y="4861477"/>
            <a:ext cx="625492" cy="235898"/>
          </a:xfrm>
          <a:prstGeom prst="rect">
            <a:avLst/>
          </a:prstGeom>
          <a:noFill/>
        </p:spPr>
        <p:txBody>
          <a:bodyPr wrap="none" rtlCol="0">
            <a:spAutoFit/>
          </a:bodyPr>
          <a:lstStyle/>
          <a:p>
            <a:r>
              <a:rPr lang="en-US" sz="933" i="1">
                <a:solidFill>
                  <a:schemeClr val="bg1"/>
                </a:solidFill>
              </a:rPr>
              <a:t>p &lt; 0.07</a:t>
            </a:r>
          </a:p>
        </p:txBody>
      </p:sp>
      <p:sp>
        <p:nvSpPr>
          <p:cNvPr id="30" name="TextBox 29">
            <a:extLst>
              <a:ext uri="{FF2B5EF4-FFF2-40B4-BE49-F238E27FC236}">
                <a16:creationId xmlns:a16="http://schemas.microsoft.com/office/drawing/2014/main" id="{835FB6E6-7035-4494-A8DC-057C63B5284D}"/>
              </a:ext>
            </a:extLst>
          </p:cNvPr>
          <p:cNvSpPr txBox="1"/>
          <p:nvPr/>
        </p:nvSpPr>
        <p:spPr>
          <a:xfrm>
            <a:off x="10995600" y="4493709"/>
            <a:ext cx="625492" cy="235898"/>
          </a:xfrm>
          <a:prstGeom prst="rect">
            <a:avLst/>
          </a:prstGeom>
          <a:noFill/>
        </p:spPr>
        <p:txBody>
          <a:bodyPr wrap="none" rtlCol="0">
            <a:spAutoFit/>
          </a:bodyPr>
          <a:lstStyle/>
          <a:p>
            <a:r>
              <a:rPr lang="en-US" sz="933" i="1">
                <a:solidFill>
                  <a:schemeClr val="bg1"/>
                </a:solidFill>
              </a:rPr>
              <a:t>p&lt;0.009</a:t>
            </a:r>
          </a:p>
        </p:txBody>
      </p:sp>
      <p:sp>
        <p:nvSpPr>
          <p:cNvPr id="33" name="TextBox 32">
            <a:extLst>
              <a:ext uri="{FF2B5EF4-FFF2-40B4-BE49-F238E27FC236}">
                <a16:creationId xmlns:a16="http://schemas.microsoft.com/office/drawing/2014/main" id="{DBA3F5A9-2972-4132-8E96-9039DDC26670}"/>
              </a:ext>
            </a:extLst>
          </p:cNvPr>
          <p:cNvSpPr txBox="1"/>
          <p:nvPr/>
        </p:nvSpPr>
        <p:spPr>
          <a:xfrm rot="16200000">
            <a:off x="5004215" y="4488582"/>
            <a:ext cx="1485887" cy="276999"/>
          </a:xfrm>
          <a:prstGeom prst="rect">
            <a:avLst/>
          </a:prstGeom>
          <a:noFill/>
        </p:spPr>
        <p:txBody>
          <a:bodyPr wrap="square" rtlCol="0">
            <a:spAutoFit/>
          </a:bodyPr>
          <a:lstStyle/>
          <a:p>
            <a:r>
              <a:rPr lang="en-US" sz="1200" b="1"/>
              <a:t>Proportion (%)</a:t>
            </a:r>
          </a:p>
        </p:txBody>
      </p:sp>
      <p:sp>
        <p:nvSpPr>
          <p:cNvPr id="35" name="TextBox 34">
            <a:extLst>
              <a:ext uri="{FF2B5EF4-FFF2-40B4-BE49-F238E27FC236}">
                <a16:creationId xmlns:a16="http://schemas.microsoft.com/office/drawing/2014/main" id="{40DBE793-3D63-4C0A-8F3C-CEA949A06D4E}"/>
              </a:ext>
            </a:extLst>
          </p:cNvPr>
          <p:cNvSpPr txBox="1"/>
          <p:nvPr/>
        </p:nvSpPr>
        <p:spPr>
          <a:xfrm>
            <a:off x="7093261" y="4386708"/>
            <a:ext cx="3992952" cy="215444"/>
          </a:xfrm>
          <a:prstGeom prst="rect">
            <a:avLst/>
          </a:prstGeom>
          <a:noFill/>
        </p:spPr>
        <p:txBody>
          <a:bodyPr wrap="square" rtlCol="0">
            <a:spAutoFit/>
          </a:bodyPr>
          <a:lstStyle/>
          <a:p>
            <a:r>
              <a:rPr lang="en-US" sz="800">
                <a:solidFill>
                  <a:schemeClr val="tx2"/>
                </a:solidFill>
              </a:rPr>
              <a:t>Non-Caucasian = African Americans, Hispanics, and other racial and ethnic groups</a:t>
            </a:r>
          </a:p>
        </p:txBody>
      </p:sp>
      <p:sp>
        <p:nvSpPr>
          <p:cNvPr id="24" name="TextBox 23">
            <a:extLst>
              <a:ext uri="{FF2B5EF4-FFF2-40B4-BE49-F238E27FC236}">
                <a16:creationId xmlns:a16="http://schemas.microsoft.com/office/drawing/2014/main" id="{4A1A42FA-11EF-4E91-8BB6-9C2761C2F751}"/>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8724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6AB2544-78B5-4E0B-AD67-3B82B266FA93}"/>
              </a:ext>
            </a:extLst>
          </p:cNvPr>
          <p:cNvSpPr/>
          <p:nvPr/>
        </p:nvSpPr>
        <p:spPr>
          <a:xfrm>
            <a:off x="3408994" y="2276289"/>
            <a:ext cx="8783007" cy="4123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65F5137E-AA62-4F1A-8F68-3DF59B3ECAB8}"/>
              </a:ext>
            </a:extLst>
          </p:cNvPr>
          <p:cNvSpPr>
            <a:spLocks noGrp="1"/>
          </p:cNvSpPr>
          <p:nvPr>
            <p:ph type="title"/>
          </p:nvPr>
        </p:nvSpPr>
        <p:spPr/>
        <p:txBody>
          <a:bodyPr/>
          <a:lstStyle/>
          <a:p>
            <a:r>
              <a:rPr lang="en-US"/>
              <a:t>Racial/Ethnic Disparities in PBC Outcomes</a:t>
            </a:r>
          </a:p>
        </p:txBody>
      </p:sp>
      <p:sp>
        <p:nvSpPr>
          <p:cNvPr id="4" name="Content Placeholder 4">
            <a:extLst>
              <a:ext uri="{FF2B5EF4-FFF2-40B4-BE49-F238E27FC236}">
                <a16:creationId xmlns:a16="http://schemas.microsoft.com/office/drawing/2014/main" id="{4FB1AF07-511A-42FC-8F9C-749780B7C40B}"/>
              </a:ext>
            </a:extLst>
          </p:cNvPr>
          <p:cNvSpPr txBox="1">
            <a:spLocks/>
          </p:cNvSpPr>
          <p:nvPr/>
        </p:nvSpPr>
        <p:spPr>
          <a:xfrm>
            <a:off x="409545" y="1021860"/>
            <a:ext cx="10972801" cy="711200"/>
          </a:xfrm>
        </p:spPr>
        <p:txBody>
          <a:bodyPr>
            <a:noAutofit/>
          </a:bodyPr>
          <a:lstStyle>
            <a:lvl1pPr marL="129779" indent="-129779" algn="l" defTabSz="685800" rtl="0" eaLnBrk="1" latinLnBrk="0" hangingPunct="1">
              <a:lnSpc>
                <a:spcPct val="100000"/>
              </a:lnSpc>
              <a:spcBef>
                <a:spcPts val="750"/>
              </a:spcBef>
              <a:buFont typeface="Arial" panose="020B0604020202020204" pitchFamily="34" charset="0"/>
              <a:buChar char="•"/>
              <a:tabLst/>
              <a:defRPr sz="1600" kern="1200">
                <a:solidFill>
                  <a:schemeClr val="tx1"/>
                </a:solidFill>
                <a:latin typeface="Arial" charset="0"/>
                <a:ea typeface="Arial" charset="0"/>
                <a:cs typeface="Arial" charset="0"/>
              </a:defRPr>
            </a:lvl1pPr>
            <a:lvl2pPr marL="389335" indent="-129779" algn="l" defTabSz="685800" rtl="0" eaLnBrk="1" latinLnBrk="0" hangingPunct="1">
              <a:lnSpc>
                <a:spcPct val="100000"/>
              </a:lnSpc>
              <a:spcBef>
                <a:spcPts val="375"/>
              </a:spcBef>
              <a:buFont typeface=".HelveticaNeueDeskInterface-Regular" charset="0"/>
              <a:buChar char="–"/>
              <a:tabLst/>
              <a:defRPr sz="1400" kern="1200">
                <a:solidFill>
                  <a:schemeClr val="tx1"/>
                </a:solidFill>
                <a:latin typeface="Arial" charset="0"/>
                <a:ea typeface="Arial" charset="0"/>
                <a:cs typeface="Arial" charset="0"/>
              </a:defRPr>
            </a:lvl2pPr>
            <a:lvl3pPr marL="600075" indent="-123825" algn="l" defTabSz="685800" rtl="0" eaLnBrk="1" latinLnBrk="0" hangingPunct="1">
              <a:lnSpc>
                <a:spcPct val="100000"/>
              </a:lnSpc>
              <a:spcBef>
                <a:spcPts val="375"/>
              </a:spcBef>
              <a:buFont typeface=".LucidaGrandeUI" charset="0"/>
              <a:buChar char="◦"/>
              <a:tabLst/>
              <a:defRPr sz="1400" kern="1200">
                <a:solidFill>
                  <a:schemeClr val="tx1"/>
                </a:solidFill>
                <a:latin typeface="Arial" charset="0"/>
                <a:ea typeface="Arial" charset="0"/>
                <a:cs typeface="Arial" charset="0"/>
              </a:defRPr>
            </a:lvl3pPr>
            <a:lvl4pPr marL="816769" indent="-129779" algn="l" defTabSz="685800" rtl="0" eaLnBrk="1" latinLnBrk="0" hangingPunct="1">
              <a:lnSpc>
                <a:spcPct val="100000"/>
              </a:lnSpc>
              <a:spcBef>
                <a:spcPts val="375"/>
              </a:spcBef>
              <a:buFont typeface="Wingdings" charset="2"/>
              <a:buChar char="§"/>
              <a:tabLst/>
              <a:defRPr sz="1400" kern="1200">
                <a:solidFill>
                  <a:schemeClr val="tx1"/>
                </a:solidFill>
                <a:latin typeface="Arial" charset="0"/>
                <a:ea typeface="Arial" charset="0"/>
                <a:cs typeface="Arial" charset="0"/>
              </a:defRPr>
            </a:lvl4pPr>
            <a:lvl5pPr marL="1033463" indent="-129779" algn="l" defTabSz="685800" rtl="0" eaLnBrk="1" latinLnBrk="0" hangingPunct="1">
              <a:lnSpc>
                <a:spcPct val="100000"/>
              </a:lnSpc>
              <a:spcBef>
                <a:spcPts val="375"/>
              </a:spcBef>
              <a:buFont typeface="Arial" panose="020B0604020202020204" pitchFamily="34" charset="0"/>
              <a:buChar char="•"/>
              <a:tabLst/>
              <a:defRPr sz="140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a:t>Compared to non-Hispanic whites, several studies have found that ethnic minorities with PBC have significantly higher mortality</a:t>
            </a:r>
            <a:r>
              <a:rPr lang="en-US" sz="2000" baseline="30000"/>
              <a:t>1-3</a:t>
            </a:r>
          </a:p>
        </p:txBody>
      </p:sp>
      <p:graphicFrame>
        <p:nvGraphicFramePr>
          <p:cNvPr id="5" name="Chart 4">
            <a:extLst>
              <a:ext uri="{FF2B5EF4-FFF2-40B4-BE49-F238E27FC236}">
                <a16:creationId xmlns:a16="http://schemas.microsoft.com/office/drawing/2014/main" id="{29897850-367A-480B-AF34-DE5B0BD8A4F5}"/>
              </a:ext>
            </a:extLst>
          </p:cNvPr>
          <p:cNvGraphicFramePr/>
          <p:nvPr/>
        </p:nvGraphicFramePr>
        <p:xfrm>
          <a:off x="8318342" y="1941032"/>
          <a:ext cx="3329956" cy="426247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25B595A3-877C-4EA0-BE1A-5B1E3D6DDB7F}"/>
              </a:ext>
            </a:extLst>
          </p:cNvPr>
          <p:cNvSpPr txBox="1"/>
          <p:nvPr/>
        </p:nvSpPr>
        <p:spPr>
          <a:xfrm>
            <a:off x="775458" y="6411478"/>
            <a:ext cx="6832729" cy="420756"/>
          </a:xfrm>
          <a:prstGeom prst="rect">
            <a:avLst/>
          </a:prstGeom>
          <a:noFill/>
        </p:spPr>
        <p:txBody>
          <a:bodyPr wrap="square" rtlCol="0">
            <a:spAutoFit/>
          </a:bodyPr>
          <a:lstStyle/>
          <a:p>
            <a:r>
              <a:rPr lang="pt-BR" sz="1067" baseline="30000">
                <a:solidFill>
                  <a:schemeClr val="bg1"/>
                </a:solidFill>
              </a:rPr>
              <a:t>1</a:t>
            </a:r>
            <a:r>
              <a:rPr lang="pt-BR" sz="1067">
                <a:solidFill>
                  <a:schemeClr val="bg1"/>
                </a:solidFill>
              </a:rPr>
              <a:t>Galoosian, et  al. </a:t>
            </a:r>
            <a:r>
              <a:rPr lang="en-US" sz="1067">
                <a:solidFill>
                  <a:schemeClr val="bg1"/>
                </a:solidFill>
              </a:rPr>
              <a:t>Dig Dis Sci. 2020;65(2):406-415.</a:t>
            </a:r>
            <a:r>
              <a:rPr lang="pt-BR" sz="1067">
                <a:solidFill>
                  <a:schemeClr val="bg1"/>
                </a:solidFill>
              </a:rPr>
              <a:t> </a:t>
            </a:r>
            <a:r>
              <a:rPr lang="pt-BR" sz="1067" baseline="30000">
                <a:solidFill>
                  <a:schemeClr val="bg1"/>
                </a:solidFill>
              </a:rPr>
              <a:t>2</a:t>
            </a:r>
            <a:r>
              <a:rPr lang="en-US" sz="1067" err="1">
                <a:solidFill>
                  <a:schemeClr val="bg1"/>
                </a:solidFill>
              </a:rPr>
              <a:t>Sayiner</a:t>
            </a:r>
            <a:r>
              <a:rPr lang="en-US" sz="1067">
                <a:solidFill>
                  <a:schemeClr val="bg1"/>
                </a:solidFill>
              </a:rPr>
              <a:t>, et al. Hepatology. 2019;69(1):237-244. </a:t>
            </a:r>
            <a:r>
              <a:rPr lang="en-US" sz="1067" baseline="30000">
                <a:solidFill>
                  <a:schemeClr val="bg1"/>
                </a:solidFill>
              </a:rPr>
              <a:t>3</a:t>
            </a:r>
            <a:r>
              <a:rPr lang="pt-BR" sz="1067">
                <a:solidFill>
                  <a:schemeClr val="bg1"/>
                </a:solidFill>
              </a:rPr>
              <a:t>Cholankeril, et al. Clin Gastroenterol Hepatol. 2018;16(6):965-973.</a:t>
            </a:r>
          </a:p>
        </p:txBody>
      </p:sp>
      <p:graphicFrame>
        <p:nvGraphicFramePr>
          <p:cNvPr id="8" name="Chart 7">
            <a:extLst>
              <a:ext uri="{FF2B5EF4-FFF2-40B4-BE49-F238E27FC236}">
                <a16:creationId xmlns:a16="http://schemas.microsoft.com/office/drawing/2014/main" id="{D88E8EEA-FAF5-4CFD-9ED2-3A805E6123E0}"/>
              </a:ext>
            </a:extLst>
          </p:cNvPr>
          <p:cNvGraphicFramePr/>
          <p:nvPr/>
        </p:nvGraphicFramePr>
        <p:xfrm>
          <a:off x="879425" y="1913588"/>
          <a:ext cx="3329956" cy="41230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8AECD2A2-10D3-4763-991F-BF62B750D8B9}"/>
              </a:ext>
            </a:extLst>
          </p:cNvPr>
          <p:cNvGraphicFramePr/>
          <p:nvPr/>
        </p:nvGraphicFramePr>
        <p:xfrm>
          <a:off x="4580915" y="1913588"/>
          <a:ext cx="3329956" cy="4123072"/>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507B39E6-2C53-4D99-A6C3-48ADBFD76739}"/>
              </a:ext>
            </a:extLst>
          </p:cNvPr>
          <p:cNvSpPr txBox="1"/>
          <p:nvPr/>
        </p:nvSpPr>
        <p:spPr>
          <a:xfrm rot="16200000">
            <a:off x="-740361" y="3725122"/>
            <a:ext cx="2854245" cy="256545"/>
          </a:xfrm>
          <a:prstGeom prst="rect">
            <a:avLst/>
          </a:prstGeom>
          <a:noFill/>
        </p:spPr>
        <p:txBody>
          <a:bodyPr wrap="square" rtlCol="0">
            <a:spAutoFit/>
          </a:bodyPr>
          <a:lstStyle/>
          <a:p>
            <a:pPr algn="ctr"/>
            <a:r>
              <a:rPr lang="en-US" sz="1067"/>
              <a:t>Odds Ratio for In-Hospital Mortality</a:t>
            </a:r>
          </a:p>
        </p:txBody>
      </p:sp>
      <p:sp>
        <p:nvSpPr>
          <p:cNvPr id="14" name="TextBox 13">
            <a:extLst>
              <a:ext uri="{FF2B5EF4-FFF2-40B4-BE49-F238E27FC236}">
                <a16:creationId xmlns:a16="http://schemas.microsoft.com/office/drawing/2014/main" id="{371CFB73-9CEF-4FE8-A8E8-E4E8068CB11A}"/>
              </a:ext>
            </a:extLst>
          </p:cNvPr>
          <p:cNvSpPr txBox="1"/>
          <p:nvPr/>
        </p:nvSpPr>
        <p:spPr>
          <a:xfrm rot="16200000">
            <a:off x="2971534" y="3725123"/>
            <a:ext cx="2854245" cy="256545"/>
          </a:xfrm>
          <a:prstGeom prst="rect">
            <a:avLst/>
          </a:prstGeom>
          <a:noFill/>
        </p:spPr>
        <p:txBody>
          <a:bodyPr wrap="square" rtlCol="0">
            <a:spAutoFit/>
          </a:bodyPr>
          <a:lstStyle/>
          <a:p>
            <a:pPr algn="ctr"/>
            <a:r>
              <a:rPr lang="en-US" sz="1067"/>
              <a:t>Odds Ratio for 1-Year Mortality</a:t>
            </a:r>
          </a:p>
        </p:txBody>
      </p:sp>
      <p:sp>
        <p:nvSpPr>
          <p:cNvPr id="15" name="TextBox 14">
            <a:extLst>
              <a:ext uri="{FF2B5EF4-FFF2-40B4-BE49-F238E27FC236}">
                <a16:creationId xmlns:a16="http://schemas.microsoft.com/office/drawing/2014/main" id="{D2D32B5F-F6B7-4036-B5BE-C908183729F3}"/>
              </a:ext>
            </a:extLst>
          </p:cNvPr>
          <p:cNvSpPr txBox="1"/>
          <p:nvPr/>
        </p:nvSpPr>
        <p:spPr>
          <a:xfrm rot="16200000">
            <a:off x="6755599" y="3679490"/>
            <a:ext cx="2854245" cy="256545"/>
          </a:xfrm>
          <a:prstGeom prst="rect">
            <a:avLst/>
          </a:prstGeom>
          <a:noFill/>
        </p:spPr>
        <p:txBody>
          <a:bodyPr wrap="square" rtlCol="0">
            <a:spAutoFit/>
          </a:bodyPr>
          <a:lstStyle/>
          <a:p>
            <a:pPr algn="ctr"/>
            <a:r>
              <a:rPr lang="en-US" sz="1067"/>
              <a:t>Hazard Ratio for Waitlist Mortality</a:t>
            </a:r>
          </a:p>
        </p:txBody>
      </p:sp>
      <p:sp>
        <p:nvSpPr>
          <p:cNvPr id="17" name="TextBox 16">
            <a:extLst>
              <a:ext uri="{FF2B5EF4-FFF2-40B4-BE49-F238E27FC236}">
                <a16:creationId xmlns:a16="http://schemas.microsoft.com/office/drawing/2014/main" id="{25CEC18C-6CE1-4F52-BB87-17B0BEF416A2}"/>
              </a:ext>
            </a:extLst>
          </p:cNvPr>
          <p:cNvSpPr txBox="1"/>
          <p:nvPr/>
        </p:nvSpPr>
        <p:spPr>
          <a:xfrm>
            <a:off x="4071849" y="1623115"/>
            <a:ext cx="4547711" cy="379656"/>
          </a:xfrm>
          <a:prstGeom prst="rect">
            <a:avLst/>
          </a:prstGeom>
          <a:noFill/>
        </p:spPr>
        <p:txBody>
          <a:bodyPr wrap="square">
            <a:spAutoFit/>
          </a:bodyPr>
          <a:lstStyle/>
          <a:p>
            <a:pPr algn="ctr" rtl="0">
              <a:defRPr sz="1800" b="1" i="0" u="none" strike="noStrike" kern="1200" baseline="0">
                <a:solidFill>
                  <a:srgbClr val="4D4843"/>
                </a:solidFill>
                <a:latin typeface="+mn-lt"/>
                <a:ea typeface="+mn-ea"/>
                <a:cs typeface="+mn-cs"/>
              </a:defRPr>
            </a:pPr>
            <a:r>
              <a:rPr lang="en-US" sz="1867" u="sng">
                <a:solidFill>
                  <a:schemeClr val="accent1"/>
                </a:solidFill>
              </a:rPr>
              <a:t>Disparities in PBC Mortality</a:t>
            </a:r>
            <a:endParaRPr lang="en-US" sz="1867" baseline="30000">
              <a:solidFill>
                <a:schemeClr val="accent1"/>
              </a:solidFill>
            </a:endParaRPr>
          </a:p>
        </p:txBody>
      </p:sp>
      <p:grpSp>
        <p:nvGrpSpPr>
          <p:cNvPr id="34" name="Group 33">
            <a:extLst>
              <a:ext uri="{FF2B5EF4-FFF2-40B4-BE49-F238E27FC236}">
                <a16:creationId xmlns:a16="http://schemas.microsoft.com/office/drawing/2014/main" id="{3FAF95B3-98B8-40D6-9AA5-C2AA45A95C19}"/>
              </a:ext>
            </a:extLst>
          </p:cNvPr>
          <p:cNvGrpSpPr/>
          <p:nvPr/>
        </p:nvGrpSpPr>
        <p:grpSpPr>
          <a:xfrm>
            <a:off x="9009991" y="1698226"/>
            <a:ext cx="2949651" cy="670517"/>
            <a:chOff x="6674512" y="1273669"/>
            <a:chExt cx="2296005" cy="502888"/>
          </a:xfrm>
        </p:grpSpPr>
        <p:grpSp>
          <p:nvGrpSpPr>
            <p:cNvPr id="29" name="Group 28">
              <a:extLst>
                <a:ext uri="{FF2B5EF4-FFF2-40B4-BE49-F238E27FC236}">
                  <a16:creationId xmlns:a16="http://schemas.microsoft.com/office/drawing/2014/main" id="{64201DDD-550B-4D8B-8F2C-BEC9C44277AD}"/>
                </a:ext>
              </a:extLst>
            </p:cNvPr>
            <p:cNvGrpSpPr/>
            <p:nvPr/>
          </p:nvGrpSpPr>
          <p:grpSpPr>
            <a:xfrm>
              <a:off x="6726863" y="1273669"/>
              <a:ext cx="2243654" cy="457843"/>
              <a:chOff x="6726863" y="1273669"/>
              <a:chExt cx="2243654" cy="457843"/>
            </a:xfrm>
          </p:grpSpPr>
          <p:sp>
            <p:nvSpPr>
              <p:cNvPr id="21" name="Rectangle 20">
                <a:extLst>
                  <a:ext uri="{FF2B5EF4-FFF2-40B4-BE49-F238E27FC236}">
                    <a16:creationId xmlns:a16="http://schemas.microsoft.com/office/drawing/2014/main" id="{6EE9D597-0026-4305-A34B-530AB183030D}"/>
                  </a:ext>
                </a:extLst>
              </p:cNvPr>
              <p:cNvSpPr/>
              <p:nvPr/>
            </p:nvSpPr>
            <p:spPr>
              <a:xfrm>
                <a:off x="6726863" y="1331529"/>
                <a:ext cx="107863" cy="1188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0537348C-28E8-4F62-AC03-3BADCDF2AC45}"/>
                  </a:ext>
                </a:extLst>
              </p:cNvPr>
              <p:cNvSpPr/>
              <p:nvPr/>
            </p:nvSpPr>
            <p:spPr>
              <a:xfrm>
                <a:off x="7908288" y="1331529"/>
                <a:ext cx="114566" cy="118809"/>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48DF2B24-0E5E-4839-8188-061798924A2D}"/>
                  </a:ext>
                </a:extLst>
              </p:cNvPr>
              <p:cNvSpPr/>
              <p:nvPr/>
            </p:nvSpPr>
            <p:spPr>
              <a:xfrm>
                <a:off x="6726864" y="1595011"/>
                <a:ext cx="114566" cy="118809"/>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CC39E74D-2B5E-4047-9CF8-7678D255C76A}"/>
                  </a:ext>
                </a:extLst>
              </p:cNvPr>
              <p:cNvSpPr/>
              <p:nvPr/>
            </p:nvSpPr>
            <p:spPr>
              <a:xfrm>
                <a:off x="7908288" y="1595011"/>
                <a:ext cx="114566" cy="11880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25" name="TextBox 24">
                <a:extLst>
                  <a:ext uri="{FF2B5EF4-FFF2-40B4-BE49-F238E27FC236}">
                    <a16:creationId xmlns:a16="http://schemas.microsoft.com/office/drawing/2014/main" id="{BE89B416-BE9A-4802-82AD-50E42CEC37BD}"/>
                  </a:ext>
                </a:extLst>
              </p:cNvPr>
              <p:cNvSpPr txBox="1"/>
              <p:nvPr/>
            </p:nvSpPr>
            <p:spPr>
              <a:xfrm>
                <a:off x="6784147" y="1273669"/>
                <a:ext cx="1127302" cy="315567"/>
              </a:xfrm>
              <a:prstGeom prst="rect">
                <a:avLst/>
              </a:prstGeom>
              <a:noFill/>
            </p:spPr>
            <p:txBody>
              <a:bodyPr wrap="square" rtlCol="0">
                <a:spAutoFit/>
              </a:bodyPr>
              <a:lstStyle/>
              <a:p>
                <a:r>
                  <a:rPr lang="en-US" sz="1067">
                    <a:solidFill>
                      <a:schemeClr val="tx2"/>
                    </a:solidFill>
                  </a:rPr>
                  <a:t>Non-Hispanic White (ref. group)</a:t>
                </a:r>
              </a:p>
            </p:txBody>
          </p:sp>
          <p:sp>
            <p:nvSpPr>
              <p:cNvPr id="26" name="TextBox 25">
                <a:extLst>
                  <a:ext uri="{FF2B5EF4-FFF2-40B4-BE49-F238E27FC236}">
                    <a16:creationId xmlns:a16="http://schemas.microsoft.com/office/drawing/2014/main" id="{9D362070-B9E7-4C9A-B402-2A44823A2273}"/>
                  </a:ext>
                </a:extLst>
              </p:cNvPr>
              <p:cNvSpPr txBox="1"/>
              <p:nvPr/>
            </p:nvSpPr>
            <p:spPr>
              <a:xfrm>
                <a:off x="7974099" y="1273669"/>
                <a:ext cx="996418" cy="192409"/>
              </a:xfrm>
              <a:prstGeom prst="rect">
                <a:avLst/>
              </a:prstGeom>
              <a:noFill/>
            </p:spPr>
            <p:txBody>
              <a:bodyPr wrap="square" rtlCol="0">
                <a:spAutoFit/>
              </a:bodyPr>
              <a:lstStyle/>
              <a:p>
                <a:r>
                  <a:rPr lang="en-US" sz="1067">
                    <a:solidFill>
                      <a:schemeClr val="tx2"/>
                    </a:solidFill>
                  </a:rPr>
                  <a:t>African American</a:t>
                </a:r>
              </a:p>
            </p:txBody>
          </p:sp>
          <p:sp>
            <p:nvSpPr>
              <p:cNvPr id="27" name="TextBox 26">
                <a:extLst>
                  <a:ext uri="{FF2B5EF4-FFF2-40B4-BE49-F238E27FC236}">
                    <a16:creationId xmlns:a16="http://schemas.microsoft.com/office/drawing/2014/main" id="{B4423B95-C836-4715-8848-DE49B4058E67}"/>
                  </a:ext>
                </a:extLst>
              </p:cNvPr>
              <p:cNvSpPr txBox="1"/>
              <p:nvPr/>
            </p:nvSpPr>
            <p:spPr>
              <a:xfrm>
                <a:off x="6784147" y="1539103"/>
                <a:ext cx="1025973" cy="192409"/>
              </a:xfrm>
              <a:prstGeom prst="rect">
                <a:avLst/>
              </a:prstGeom>
              <a:noFill/>
            </p:spPr>
            <p:txBody>
              <a:bodyPr wrap="square" rtlCol="0">
                <a:spAutoFit/>
              </a:bodyPr>
              <a:lstStyle/>
              <a:p>
                <a:r>
                  <a:rPr lang="en-US" sz="1067">
                    <a:solidFill>
                      <a:schemeClr val="tx2"/>
                    </a:solidFill>
                  </a:rPr>
                  <a:t>Hispanic</a:t>
                </a:r>
              </a:p>
            </p:txBody>
          </p:sp>
          <p:sp>
            <p:nvSpPr>
              <p:cNvPr id="28" name="TextBox 27">
                <a:extLst>
                  <a:ext uri="{FF2B5EF4-FFF2-40B4-BE49-F238E27FC236}">
                    <a16:creationId xmlns:a16="http://schemas.microsoft.com/office/drawing/2014/main" id="{6A6408E5-AEBA-4E53-B271-CB0BEB328E2E}"/>
                  </a:ext>
                </a:extLst>
              </p:cNvPr>
              <p:cNvSpPr txBox="1"/>
              <p:nvPr/>
            </p:nvSpPr>
            <p:spPr>
              <a:xfrm>
                <a:off x="7974099" y="1539103"/>
                <a:ext cx="929355" cy="192409"/>
              </a:xfrm>
              <a:prstGeom prst="rect">
                <a:avLst/>
              </a:prstGeom>
              <a:noFill/>
            </p:spPr>
            <p:txBody>
              <a:bodyPr wrap="square" rtlCol="0">
                <a:spAutoFit/>
              </a:bodyPr>
              <a:lstStyle/>
              <a:p>
                <a:r>
                  <a:rPr lang="en-US" sz="1067">
                    <a:solidFill>
                      <a:schemeClr val="tx2"/>
                    </a:solidFill>
                  </a:rPr>
                  <a:t>Asian</a:t>
                </a:r>
              </a:p>
            </p:txBody>
          </p:sp>
        </p:grpSp>
        <p:sp>
          <p:nvSpPr>
            <p:cNvPr id="30" name="Rectangle 29">
              <a:extLst>
                <a:ext uri="{FF2B5EF4-FFF2-40B4-BE49-F238E27FC236}">
                  <a16:creationId xmlns:a16="http://schemas.microsoft.com/office/drawing/2014/main" id="{71588A30-5358-492D-A45A-B9D494DFFC93}"/>
                </a:ext>
              </a:extLst>
            </p:cNvPr>
            <p:cNvSpPr/>
            <p:nvPr/>
          </p:nvSpPr>
          <p:spPr>
            <a:xfrm>
              <a:off x="6674512" y="1273670"/>
              <a:ext cx="2243654" cy="502887"/>
            </a:xfrm>
            <a:prstGeom prst="rect">
              <a:avLst/>
            </a:prstGeom>
            <a:noFill/>
            <a:ln>
              <a:solidFill>
                <a:schemeClr val="tx2">
                  <a:lumMod val="20000"/>
                  <a:lumOff val="8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a:p>
          </p:txBody>
        </p:sp>
      </p:grpSp>
      <p:sp>
        <p:nvSpPr>
          <p:cNvPr id="31" name="TextBox 30">
            <a:extLst>
              <a:ext uri="{FF2B5EF4-FFF2-40B4-BE49-F238E27FC236}">
                <a16:creationId xmlns:a16="http://schemas.microsoft.com/office/drawing/2014/main" id="{1F4C2DDF-ADE5-40B0-8953-DAA8D85F5A7A}"/>
              </a:ext>
            </a:extLst>
          </p:cNvPr>
          <p:cNvSpPr txBox="1"/>
          <p:nvPr/>
        </p:nvSpPr>
        <p:spPr>
          <a:xfrm>
            <a:off x="3530624" y="5712530"/>
            <a:ext cx="130581" cy="215444"/>
          </a:xfrm>
          <a:prstGeom prst="rect">
            <a:avLst/>
          </a:prstGeom>
          <a:noFill/>
        </p:spPr>
        <p:txBody>
          <a:bodyPr wrap="square" rtlCol="0">
            <a:spAutoFit/>
          </a:bodyPr>
          <a:lstStyle/>
          <a:p>
            <a:r>
              <a:rPr lang="en-US" sz="1200" baseline="30000"/>
              <a:t>1</a:t>
            </a:r>
          </a:p>
        </p:txBody>
      </p:sp>
      <p:sp>
        <p:nvSpPr>
          <p:cNvPr id="32" name="TextBox 31">
            <a:extLst>
              <a:ext uri="{FF2B5EF4-FFF2-40B4-BE49-F238E27FC236}">
                <a16:creationId xmlns:a16="http://schemas.microsoft.com/office/drawing/2014/main" id="{961FBE49-95AD-4FEE-B320-C6A599900AE2}"/>
              </a:ext>
            </a:extLst>
          </p:cNvPr>
          <p:cNvSpPr txBox="1"/>
          <p:nvPr/>
        </p:nvSpPr>
        <p:spPr>
          <a:xfrm>
            <a:off x="7179658" y="5712530"/>
            <a:ext cx="130581" cy="215444"/>
          </a:xfrm>
          <a:prstGeom prst="rect">
            <a:avLst/>
          </a:prstGeom>
          <a:noFill/>
        </p:spPr>
        <p:txBody>
          <a:bodyPr wrap="square" rtlCol="0">
            <a:spAutoFit/>
          </a:bodyPr>
          <a:lstStyle/>
          <a:p>
            <a:r>
              <a:rPr lang="en-US" sz="1200" baseline="30000"/>
              <a:t>2</a:t>
            </a:r>
          </a:p>
        </p:txBody>
      </p:sp>
      <p:sp>
        <p:nvSpPr>
          <p:cNvPr id="33" name="TextBox 32">
            <a:extLst>
              <a:ext uri="{FF2B5EF4-FFF2-40B4-BE49-F238E27FC236}">
                <a16:creationId xmlns:a16="http://schemas.microsoft.com/office/drawing/2014/main" id="{097EF09E-48D9-4D61-AA68-0F79329F0A72}"/>
              </a:ext>
            </a:extLst>
          </p:cNvPr>
          <p:cNvSpPr txBox="1"/>
          <p:nvPr/>
        </p:nvSpPr>
        <p:spPr>
          <a:xfrm>
            <a:off x="11406188" y="5712530"/>
            <a:ext cx="211983" cy="215444"/>
          </a:xfrm>
          <a:prstGeom prst="rect">
            <a:avLst/>
          </a:prstGeom>
          <a:noFill/>
        </p:spPr>
        <p:txBody>
          <a:bodyPr wrap="square" rtlCol="0">
            <a:spAutoFit/>
          </a:bodyPr>
          <a:lstStyle/>
          <a:p>
            <a:r>
              <a:rPr lang="en-US" sz="1200" baseline="30000"/>
              <a:t>3</a:t>
            </a:r>
          </a:p>
        </p:txBody>
      </p:sp>
      <p:grpSp>
        <p:nvGrpSpPr>
          <p:cNvPr id="3" name="Group 2">
            <a:extLst>
              <a:ext uri="{FF2B5EF4-FFF2-40B4-BE49-F238E27FC236}">
                <a16:creationId xmlns:a16="http://schemas.microsoft.com/office/drawing/2014/main" id="{E2824F41-7747-4FDD-87FB-A5F6368D63B4}"/>
              </a:ext>
            </a:extLst>
          </p:cNvPr>
          <p:cNvGrpSpPr/>
          <p:nvPr/>
        </p:nvGrpSpPr>
        <p:grpSpPr>
          <a:xfrm>
            <a:off x="2104589" y="2730420"/>
            <a:ext cx="760703" cy="546292"/>
            <a:chOff x="1578441" y="2047815"/>
            <a:chExt cx="570527" cy="409719"/>
          </a:xfrm>
        </p:grpSpPr>
        <p:sp>
          <p:nvSpPr>
            <p:cNvPr id="18" name="TextBox 17">
              <a:extLst>
                <a:ext uri="{FF2B5EF4-FFF2-40B4-BE49-F238E27FC236}">
                  <a16:creationId xmlns:a16="http://schemas.microsoft.com/office/drawing/2014/main" id="{DC88E1B2-1D28-4CEB-9EC3-8BA1313777DB}"/>
                </a:ext>
              </a:extLst>
            </p:cNvPr>
            <p:cNvSpPr txBox="1"/>
            <p:nvPr/>
          </p:nvSpPr>
          <p:spPr>
            <a:xfrm>
              <a:off x="1720398" y="2047815"/>
              <a:ext cx="204624" cy="274355"/>
            </a:xfrm>
            <a:prstGeom prst="rect">
              <a:avLst/>
            </a:prstGeom>
            <a:noFill/>
          </p:spPr>
          <p:txBody>
            <a:bodyPr wrap="none" rtlCol="0">
              <a:spAutoFit/>
            </a:bodyPr>
            <a:lstStyle/>
            <a:p>
              <a:r>
                <a:rPr lang="en-US" sz="1777" i="1"/>
                <a:t>*</a:t>
              </a:r>
            </a:p>
          </p:txBody>
        </p:sp>
        <p:sp>
          <p:nvSpPr>
            <p:cNvPr id="35" name="TextBox 34">
              <a:extLst>
                <a:ext uri="{FF2B5EF4-FFF2-40B4-BE49-F238E27FC236}">
                  <a16:creationId xmlns:a16="http://schemas.microsoft.com/office/drawing/2014/main" id="{1177B64A-59F5-496B-8601-E4D0F1A4DFD9}"/>
                </a:ext>
              </a:extLst>
            </p:cNvPr>
            <p:cNvSpPr txBox="1"/>
            <p:nvPr/>
          </p:nvSpPr>
          <p:spPr>
            <a:xfrm>
              <a:off x="1578441" y="2280610"/>
              <a:ext cx="570527" cy="176924"/>
            </a:xfrm>
            <a:prstGeom prst="rect">
              <a:avLst/>
            </a:prstGeom>
            <a:noFill/>
          </p:spPr>
          <p:txBody>
            <a:bodyPr wrap="square" rtlCol="0">
              <a:spAutoFit/>
            </a:bodyPr>
            <a:lstStyle/>
            <a:p>
              <a:r>
                <a:rPr lang="en-US" sz="933" i="1">
                  <a:solidFill>
                    <a:schemeClr val="bg1"/>
                  </a:solidFill>
                </a:rPr>
                <a:t>p &lt; 0.05</a:t>
              </a:r>
            </a:p>
          </p:txBody>
        </p:sp>
      </p:grpSp>
      <p:grpSp>
        <p:nvGrpSpPr>
          <p:cNvPr id="7" name="Group 6">
            <a:extLst>
              <a:ext uri="{FF2B5EF4-FFF2-40B4-BE49-F238E27FC236}">
                <a16:creationId xmlns:a16="http://schemas.microsoft.com/office/drawing/2014/main" id="{E45B23AD-7C6D-48FF-9411-F155A3009BF4}"/>
              </a:ext>
            </a:extLst>
          </p:cNvPr>
          <p:cNvGrpSpPr/>
          <p:nvPr/>
        </p:nvGrpSpPr>
        <p:grpSpPr>
          <a:xfrm>
            <a:off x="5784884" y="2217651"/>
            <a:ext cx="797029" cy="591249"/>
            <a:chOff x="4338663" y="1663238"/>
            <a:chExt cx="597772" cy="443437"/>
          </a:xfrm>
        </p:grpSpPr>
        <p:sp>
          <p:nvSpPr>
            <p:cNvPr id="19" name="TextBox 18">
              <a:extLst>
                <a:ext uri="{FF2B5EF4-FFF2-40B4-BE49-F238E27FC236}">
                  <a16:creationId xmlns:a16="http://schemas.microsoft.com/office/drawing/2014/main" id="{7D972B2A-94F0-4561-A3CA-9C028E4D6B72}"/>
                </a:ext>
              </a:extLst>
            </p:cNvPr>
            <p:cNvSpPr txBox="1"/>
            <p:nvPr/>
          </p:nvSpPr>
          <p:spPr>
            <a:xfrm>
              <a:off x="4473234" y="1663238"/>
              <a:ext cx="204624" cy="274355"/>
            </a:xfrm>
            <a:prstGeom prst="rect">
              <a:avLst/>
            </a:prstGeom>
            <a:noFill/>
          </p:spPr>
          <p:txBody>
            <a:bodyPr wrap="none" rtlCol="0">
              <a:spAutoFit/>
            </a:bodyPr>
            <a:lstStyle/>
            <a:p>
              <a:r>
                <a:rPr lang="en-US" sz="1777" i="1"/>
                <a:t>*</a:t>
              </a:r>
            </a:p>
          </p:txBody>
        </p:sp>
        <p:sp>
          <p:nvSpPr>
            <p:cNvPr id="36" name="TextBox 35">
              <a:extLst>
                <a:ext uri="{FF2B5EF4-FFF2-40B4-BE49-F238E27FC236}">
                  <a16:creationId xmlns:a16="http://schemas.microsoft.com/office/drawing/2014/main" id="{B6D29A33-866A-442B-B03E-F4E0236CB162}"/>
                </a:ext>
              </a:extLst>
            </p:cNvPr>
            <p:cNvSpPr txBox="1"/>
            <p:nvPr/>
          </p:nvSpPr>
          <p:spPr>
            <a:xfrm>
              <a:off x="4338663" y="1929751"/>
              <a:ext cx="597772" cy="176924"/>
            </a:xfrm>
            <a:prstGeom prst="rect">
              <a:avLst/>
            </a:prstGeom>
            <a:noFill/>
          </p:spPr>
          <p:txBody>
            <a:bodyPr wrap="square" rtlCol="0">
              <a:spAutoFit/>
            </a:bodyPr>
            <a:lstStyle/>
            <a:p>
              <a:r>
                <a:rPr lang="en-US" sz="933" i="1">
                  <a:solidFill>
                    <a:schemeClr val="bg1"/>
                  </a:solidFill>
                </a:rPr>
                <a:t>p=0.0064</a:t>
              </a:r>
            </a:p>
          </p:txBody>
        </p:sp>
      </p:grpSp>
      <p:grpSp>
        <p:nvGrpSpPr>
          <p:cNvPr id="10" name="Group 9">
            <a:extLst>
              <a:ext uri="{FF2B5EF4-FFF2-40B4-BE49-F238E27FC236}">
                <a16:creationId xmlns:a16="http://schemas.microsoft.com/office/drawing/2014/main" id="{6482A32A-13FD-4A67-BC84-30828E7909C0}"/>
              </a:ext>
            </a:extLst>
          </p:cNvPr>
          <p:cNvGrpSpPr/>
          <p:nvPr/>
        </p:nvGrpSpPr>
        <p:grpSpPr>
          <a:xfrm>
            <a:off x="10123501" y="2702071"/>
            <a:ext cx="760703" cy="529562"/>
            <a:chOff x="7592625" y="2026551"/>
            <a:chExt cx="570527" cy="397171"/>
          </a:xfrm>
        </p:grpSpPr>
        <p:sp>
          <p:nvSpPr>
            <p:cNvPr id="20" name="TextBox 19">
              <a:extLst>
                <a:ext uri="{FF2B5EF4-FFF2-40B4-BE49-F238E27FC236}">
                  <a16:creationId xmlns:a16="http://schemas.microsoft.com/office/drawing/2014/main" id="{63D5D7F1-B07C-4232-86F5-B16D30B53257}"/>
                </a:ext>
              </a:extLst>
            </p:cNvPr>
            <p:cNvSpPr txBox="1"/>
            <p:nvPr/>
          </p:nvSpPr>
          <p:spPr>
            <a:xfrm>
              <a:off x="7713579" y="2026551"/>
              <a:ext cx="204624" cy="274354"/>
            </a:xfrm>
            <a:prstGeom prst="rect">
              <a:avLst/>
            </a:prstGeom>
            <a:noFill/>
          </p:spPr>
          <p:txBody>
            <a:bodyPr wrap="none" rtlCol="0">
              <a:spAutoFit/>
            </a:bodyPr>
            <a:lstStyle/>
            <a:p>
              <a:r>
                <a:rPr lang="en-US" sz="1777" i="1"/>
                <a:t>*</a:t>
              </a:r>
            </a:p>
          </p:txBody>
        </p:sp>
        <p:sp>
          <p:nvSpPr>
            <p:cNvPr id="37" name="TextBox 36">
              <a:extLst>
                <a:ext uri="{FF2B5EF4-FFF2-40B4-BE49-F238E27FC236}">
                  <a16:creationId xmlns:a16="http://schemas.microsoft.com/office/drawing/2014/main" id="{C4E21BE8-BB53-47A1-AAAF-440E4EFF8AD4}"/>
                </a:ext>
              </a:extLst>
            </p:cNvPr>
            <p:cNvSpPr txBox="1"/>
            <p:nvPr/>
          </p:nvSpPr>
          <p:spPr>
            <a:xfrm>
              <a:off x="7592625" y="2246799"/>
              <a:ext cx="570527" cy="176923"/>
            </a:xfrm>
            <a:prstGeom prst="rect">
              <a:avLst/>
            </a:prstGeom>
            <a:noFill/>
          </p:spPr>
          <p:txBody>
            <a:bodyPr wrap="square" rtlCol="0">
              <a:spAutoFit/>
            </a:bodyPr>
            <a:lstStyle/>
            <a:p>
              <a:r>
                <a:rPr lang="en-US" sz="933" i="1">
                  <a:solidFill>
                    <a:schemeClr val="bg1"/>
                  </a:solidFill>
                </a:rPr>
                <a:t>p &lt; 0.001</a:t>
              </a:r>
            </a:p>
          </p:txBody>
        </p:sp>
      </p:grpSp>
      <p:sp>
        <p:nvSpPr>
          <p:cNvPr id="38" name="TextBox 37">
            <a:extLst>
              <a:ext uri="{FF2B5EF4-FFF2-40B4-BE49-F238E27FC236}">
                <a16:creationId xmlns:a16="http://schemas.microsoft.com/office/drawing/2014/main" id="{B5F79455-4739-467F-A1A8-D3AD6694D59B}"/>
              </a:ext>
            </a:extLst>
          </p:cNvPr>
          <p:cNvSpPr txBox="1"/>
          <p:nvPr/>
        </p:nvSpPr>
        <p:spPr>
          <a:xfrm>
            <a:off x="3048000" y="66425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201188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E6A37-297D-4FAD-A371-5706577CE26A}"/>
              </a:ext>
            </a:extLst>
          </p:cNvPr>
          <p:cNvSpPr>
            <a:spLocks noGrp="1"/>
          </p:cNvSpPr>
          <p:nvPr>
            <p:ph type="title"/>
          </p:nvPr>
        </p:nvSpPr>
        <p:spPr/>
        <p:txBody>
          <a:bodyPr/>
          <a:lstStyle/>
          <a:p>
            <a:r>
              <a:rPr lang="en-US"/>
              <a:t>Patient Perspectives</a:t>
            </a:r>
          </a:p>
        </p:txBody>
      </p:sp>
      <p:sp>
        <p:nvSpPr>
          <p:cNvPr id="3" name="TextBox 2">
            <a:extLst>
              <a:ext uri="{FF2B5EF4-FFF2-40B4-BE49-F238E27FC236}">
                <a16:creationId xmlns:a16="http://schemas.microsoft.com/office/drawing/2014/main" id="{EA000FBC-6F68-4DD4-A82E-E4AAF388B409}"/>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217405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D8B7-7C9C-4E7B-8DC8-52A36BE78CD8}"/>
              </a:ext>
            </a:extLst>
          </p:cNvPr>
          <p:cNvSpPr>
            <a:spLocks noGrp="1"/>
          </p:cNvSpPr>
          <p:nvPr>
            <p:ph type="title"/>
          </p:nvPr>
        </p:nvSpPr>
        <p:spPr/>
        <p:txBody>
          <a:bodyPr/>
          <a:lstStyle/>
          <a:p>
            <a:r>
              <a:rPr lang="en-US" sz="2800">
                <a:ea typeface="Gulim"/>
                <a:cs typeface="Arial"/>
              </a:rPr>
              <a:t>Patient Perspectives on Racial Disparities in PBC Care</a:t>
            </a:r>
            <a:endParaRPr lang="en-US"/>
          </a:p>
        </p:txBody>
      </p:sp>
      <p:cxnSp>
        <p:nvCxnSpPr>
          <p:cNvPr id="4" name="Straight Connector 3">
            <a:extLst>
              <a:ext uri="{FF2B5EF4-FFF2-40B4-BE49-F238E27FC236}">
                <a16:creationId xmlns:a16="http://schemas.microsoft.com/office/drawing/2014/main" id="{6C0FF010-AA26-40E0-92BA-772578CE5C04}"/>
              </a:ext>
            </a:extLst>
          </p:cNvPr>
          <p:cNvCxnSpPr/>
          <p:nvPr/>
        </p:nvCxnSpPr>
        <p:spPr>
          <a:xfrm>
            <a:off x="725864" y="4341120"/>
            <a:ext cx="10501460" cy="0"/>
          </a:xfrm>
          <a:prstGeom prst="line">
            <a:avLst/>
          </a:prstGeom>
          <a:ln w="28575">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0F26031-8B7D-46C8-8B1E-D806CE9BB9AE}"/>
              </a:ext>
            </a:extLst>
          </p:cNvPr>
          <p:cNvSpPr/>
          <p:nvPr/>
        </p:nvSpPr>
        <p:spPr>
          <a:xfrm>
            <a:off x="1122127" y="3028314"/>
            <a:ext cx="2560320" cy="2560320"/>
          </a:xfrm>
          <a:prstGeom prst="ellipse">
            <a:avLst/>
          </a:prstGeom>
          <a:solidFill>
            <a:srgbClr val="93494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7D602E2-D0FF-4642-ADBB-56B3A4E38281}"/>
              </a:ext>
            </a:extLst>
          </p:cNvPr>
          <p:cNvSpPr/>
          <p:nvPr/>
        </p:nvSpPr>
        <p:spPr>
          <a:xfrm>
            <a:off x="1396447" y="3302634"/>
            <a:ext cx="2011680" cy="2011680"/>
          </a:xfrm>
          <a:prstGeom prst="ellipse">
            <a:avLst/>
          </a:prstGeom>
          <a:solidFill>
            <a:srgbClr val="934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8BC292-46EA-4527-829F-F27658482F88}"/>
              </a:ext>
            </a:extLst>
          </p:cNvPr>
          <p:cNvSpPr txBox="1"/>
          <p:nvPr/>
        </p:nvSpPr>
        <p:spPr>
          <a:xfrm>
            <a:off x="1540512" y="3985309"/>
            <a:ext cx="1723550" cy="646331"/>
          </a:xfrm>
          <a:prstGeom prst="rect">
            <a:avLst/>
          </a:prstGeom>
          <a:noFill/>
        </p:spPr>
        <p:txBody>
          <a:bodyPr wrap="square" rtlCol="0">
            <a:spAutoFit/>
          </a:bodyPr>
          <a:lstStyle/>
          <a:p>
            <a:pPr algn="ctr"/>
            <a:r>
              <a:rPr lang="en-US">
                <a:solidFill>
                  <a:schemeClr val="bg1"/>
                </a:solidFill>
              </a:rPr>
              <a:t>The risk of </a:t>
            </a:r>
          </a:p>
          <a:p>
            <a:pPr algn="ctr"/>
            <a:r>
              <a:rPr lang="en-US" b="1">
                <a:solidFill>
                  <a:schemeClr val="bg1"/>
                </a:solidFill>
              </a:rPr>
              <a:t>late diagnosis</a:t>
            </a:r>
          </a:p>
        </p:txBody>
      </p:sp>
      <p:sp>
        <p:nvSpPr>
          <p:cNvPr id="8" name="Oval 7">
            <a:extLst>
              <a:ext uri="{FF2B5EF4-FFF2-40B4-BE49-F238E27FC236}">
                <a16:creationId xmlns:a16="http://schemas.microsoft.com/office/drawing/2014/main" id="{14080BEF-095B-483D-835B-FE4431A520F9}"/>
              </a:ext>
            </a:extLst>
          </p:cNvPr>
          <p:cNvSpPr/>
          <p:nvPr/>
        </p:nvSpPr>
        <p:spPr>
          <a:xfrm>
            <a:off x="4750087" y="3028314"/>
            <a:ext cx="2560320" cy="256032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EACA39F-BA41-4F27-B8FC-CBCE297B90D6}"/>
              </a:ext>
            </a:extLst>
          </p:cNvPr>
          <p:cNvSpPr/>
          <p:nvPr/>
        </p:nvSpPr>
        <p:spPr>
          <a:xfrm>
            <a:off x="5024407" y="3302634"/>
            <a:ext cx="2011680" cy="2011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74704F2-251A-4652-BF03-629A40C1811F}"/>
              </a:ext>
            </a:extLst>
          </p:cNvPr>
          <p:cNvSpPr/>
          <p:nvPr/>
        </p:nvSpPr>
        <p:spPr>
          <a:xfrm>
            <a:off x="8365488" y="2997801"/>
            <a:ext cx="2560320" cy="256032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0A732D6-A698-4C33-AF83-E03650135053}"/>
              </a:ext>
            </a:extLst>
          </p:cNvPr>
          <p:cNvSpPr/>
          <p:nvPr/>
        </p:nvSpPr>
        <p:spPr>
          <a:xfrm>
            <a:off x="8639808" y="3272121"/>
            <a:ext cx="2011680" cy="2011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5B985A-9DBA-4EB3-B79F-E7A83C525DB2}"/>
              </a:ext>
            </a:extLst>
          </p:cNvPr>
          <p:cNvSpPr txBox="1"/>
          <p:nvPr/>
        </p:nvSpPr>
        <p:spPr>
          <a:xfrm>
            <a:off x="4944397" y="3736095"/>
            <a:ext cx="2171700" cy="1144759"/>
          </a:xfrm>
          <a:prstGeom prst="rect">
            <a:avLst/>
          </a:prstGeom>
          <a:noFill/>
        </p:spPr>
        <p:txBody>
          <a:bodyPr wrap="square" rtlCol="0">
            <a:noAutofit/>
          </a:bodyPr>
          <a:lstStyle/>
          <a:p>
            <a:pPr algn="ctr"/>
            <a:r>
              <a:rPr lang="en-US">
                <a:solidFill>
                  <a:schemeClr val="bg1"/>
                </a:solidFill>
              </a:rPr>
              <a:t>Not feeling </a:t>
            </a:r>
          </a:p>
          <a:p>
            <a:pPr algn="ctr"/>
            <a:r>
              <a:rPr lang="en-US" b="1">
                <a:solidFill>
                  <a:schemeClr val="bg1"/>
                </a:solidFill>
              </a:rPr>
              <a:t>seen and heard</a:t>
            </a:r>
            <a:endParaRPr lang="en-US">
              <a:solidFill>
                <a:schemeClr val="bg1"/>
              </a:solidFill>
            </a:endParaRPr>
          </a:p>
          <a:p>
            <a:pPr algn="ctr"/>
            <a:r>
              <a:rPr lang="en-US">
                <a:solidFill>
                  <a:schemeClr val="bg1"/>
                </a:solidFill>
              </a:rPr>
              <a:t>by healthcare </a:t>
            </a:r>
          </a:p>
          <a:p>
            <a:pPr algn="ctr"/>
            <a:r>
              <a:rPr lang="en-US">
                <a:solidFill>
                  <a:schemeClr val="bg1"/>
                </a:solidFill>
              </a:rPr>
              <a:t>providers</a:t>
            </a:r>
          </a:p>
        </p:txBody>
      </p:sp>
      <p:sp>
        <p:nvSpPr>
          <p:cNvPr id="13" name="TextBox 12">
            <a:extLst>
              <a:ext uri="{FF2B5EF4-FFF2-40B4-BE49-F238E27FC236}">
                <a16:creationId xmlns:a16="http://schemas.microsoft.com/office/drawing/2014/main" id="{A2D8DA90-AB17-429E-9DE1-72DE8B79795A}"/>
              </a:ext>
            </a:extLst>
          </p:cNvPr>
          <p:cNvSpPr txBox="1"/>
          <p:nvPr/>
        </p:nvSpPr>
        <p:spPr>
          <a:xfrm>
            <a:off x="8559798" y="3523092"/>
            <a:ext cx="2171700" cy="1509738"/>
          </a:xfrm>
          <a:prstGeom prst="rect">
            <a:avLst/>
          </a:prstGeom>
          <a:noFill/>
        </p:spPr>
        <p:txBody>
          <a:bodyPr wrap="square" rtlCol="0">
            <a:noAutofit/>
          </a:bodyPr>
          <a:lstStyle/>
          <a:p>
            <a:pPr algn="ctr"/>
            <a:r>
              <a:rPr lang="en-US">
                <a:solidFill>
                  <a:schemeClr val="bg1"/>
                </a:solidFill>
              </a:rPr>
              <a:t>Difficulty</a:t>
            </a:r>
          </a:p>
          <a:p>
            <a:pPr algn="ctr"/>
            <a:r>
              <a:rPr lang="en-US" b="1">
                <a:solidFill>
                  <a:schemeClr val="bg1"/>
                </a:solidFill>
              </a:rPr>
              <a:t>navigating </a:t>
            </a:r>
            <a:r>
              <a:rPr lang="en-US">
                <a:solidFill>
                  <a:schemeClr val="bg1"/>
                </a:solidFill>
              </a:rPr>
              <a:t>the</a:t>
            </a:r>
          </a:p>
          <a:p>
            <a:pPr algn="ctr"/>
            <a:r>
              <a:rPr lang="en-US">
                <a:solidFill>
                  <a:schemeClr val="bg1"/>
                </a:solidFill>
              </a:rPr>
              <a:t>healthcare </a:t>
            </a:r>
          </a:p>
          <a:p>
            <a:pPr algn="ctr"/>
            <a:r>
              <a:rPr lang="en-US">
                <a:solidFill>
                  <a:schemeClr val="bg1"/>
                </a:solidFill>
              </a:rPr>
              <a:t>system/</a:t>
            </a:r>
            <a:r>
              <a:rPr lang="en-US" b="1">
                <a:solidFill>
                  <a:schemeClr val="bg1"/>
                </a:solidFill>
              </a:rPr>
              <a:t>access </a:t>
            </a:r>
          </a:p>
          <a:p>
            <a:pPr algn="ctr"/>
            <a:r>
              <a:rPr lang="en-US" b="1">
                <a:solidFill>
                  <a:schemeClr val="bg1"/>
                </a:solidFill>
              </a:rPr>
              <a:t>to care</a:t>
            </a:r>
          </a:p>
        </p:txBody>
      </p:sp>
      <p:sp>
        <p:nvSpPr>
          <p:cNvPr id="3" name="Text Placeholder 2">
            <a:extLst>
              <a:ext uri="{FF2B5EF4-FFF2-40B4-BE49-F238E27FC236}">
                <a16:creationId xmlns:a16="http://schemas.microsoft.com/office/drawing/2014/main" id="{544F3D34-7CE5-4175-B073-93B6BFDA74AE}"/>
              </a:ext>
            </a:extLst>
          </p:cNvPr>
          <p:cNvSpPr>
            <a:spLocks noGrp="1"/>
          </p:cNvSpPr>
          <p:nvPr>
            <p:ph type="body" sz="quarter" idx="13"/>
          </p:nvPr>
        </p:nvSpPr>
        <p:spPr>
          <a:xfrm>
            <a:off x="510118" y="999346"/>
            <a:ext cx="11138180" cy="1700035"/>
          </a:xfrm>
          <a:solidFill>
            <a:schemeClr val="bg1"/>
          </a:solidFill>
        </p:spPr>
        <p:txBody>
          <a:bodyPr lIns="91440" tIns="45720" rIns="91440" bIns="45720" anchor="t"/>
          <a:lstStyle/>
          <a:p>
            <a:pPr marL="219075" indent="-219075"/>
            <a:r>
              <a:rPr lang="en-US" sz="1850">
                <a:latin typeface="Arial"/>
                <a:cs typeface="Arial"/>
              </a:rPr>
              <a:t>Patient perspectives on racial disparities in PBC care have not been adequately studied and are not reflected in the medical literature</a:t>
            </a:r>
          </a:p>
          <a:p>
            <a:pPr marL="219075" indent="-219075">
              <a:buClr>
                <a:srgbClr val="669FAE"/>
              </a:buClr>
            </a:pPr>
            <a:r>
              <a:rPr lang="en-US" sz="1850">
                <a:latin typeface="Arial"/>
                <a:cs typeface="Arial"/>
              </a:rPr>
              <a:t>The </a:t>
            </a:r>
            <a:r>
              <a:rPr lang="en-US" sz="1850">
                <a:hlinkClick r:id="rId2"/>
              </a:rPr>
              <a:t>Global Liver Institute</a:t>
            </a:r>
            <a:r>
              <a:rPr lang="en-US" sz="1850"/>
              <a:t> </a:t>
            </a:r>
            <a:r>
              <a:rPr lang="en-US" sz="1850">
                <a:latin typeface="Arial"/>
                <a:cs typeface="Arial"/>
              </a:rPr>
              <a:t>asked a small sample of BIPOC patients with PBC to share insights about their journey with the disease, and several key themes </a:t>
            </a:r>
            <a:r>
              <a:rPr lang="en-US" sz="1850" dirty="0">
                <a:latin typeface="Arial"/>
                <a:cs typeface="Arial"/>
              </a:rPr>
              <a:t>emerged</a:t>
            </a:r>
            <a:r>
              <a:rPr lang="en-US" sz="1850" baseline="30000" dirty="0">
                <a:latin typeface="Arial"/>
                <a:cs typeface="Arial"/>
              </a:rPr>
              <a:t>1</a:t>
            </a:r>
            <a:r>
              <a:rPr lang="en-US" sz="1850">
                <a:latin typeface="Arial"/>
                <a:cs typeface="Arial"/>
              </a:rPr>
              <a:t>:</a:t>
            </a:r>
          </a:p>
        </p:txBody>
      </p:sp>
      <p:sp>
        <p:nvSpPr>
          <p:cNvPr id="14" name="TextBox 13">
            <a:extLst>
              <a:ext uri="{FF2B5EF4-FFF2-40B4-BE49-F238E27FC236}">
                <a16:creationId xmlns:a16="http://schemas.microsoft.com/office/drawing/2014/main" id="{6A8B9CC9-B82D-4C65-9857-A14F3494E98D}"/>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
        <p:nvSpPr>
          <p:cNvPr id="15" name="TextBox 14">
            <a:extLst>
              <a:ext uri="{FF2B5EF4-FFF2-40B4-BE49-F238E27FC236}">
                <a16:creationId xmlns:a16="http://schemas.microsoft.com/office/drawing/2014/main" id="{3BFCAB4D-9255-4D60-B7CB-32E10FB41FD2}"/>
              </a:ext>
            </a:extLst>
          </p:cNvPr>
          <p:cNvSpPr txBox="1"/>
          <p:nvPr/>
        </p:nvSpPr>
        <p:spPr>
          <a:xfrm>
            <a:off x="508435" y="6408417"/>
            <a:ext cx="7302247" cy="256545"/>
          </a:xfrm>
          <a:prstGeom prst="rect">
            <a:avLst/>
          </a:prstGeom>
          <a:noFill/>
        </p:spPr>
        <p:txBody>
          <a:bodyPr wrap="square" rtlCol="0">
            <a:spAutoFit/>
          </a:bodyPr>
          <a:lstStyle/>
          <a:p>
            <a:r>
              <a:rPr lang="en-US" sz="1067" baseline="30000" dirty="0">
                <a:solidFill>
                  <a:schemeClr val="bg1"/>
                </a:solidFill>
              </a:rPr>
              <a:t>1</a:t>
            </a:r>
            <a:r>
              <a:rPr lang="en-US" sz="1067" dirty="0">
                <a:solidFill>
                  <a:schemeClr val="bg1"/>
                </a:solidFill>
              </a:rPr>
              <a:t>Source: Global Liver Institute. 2021</a:t>
            </a:r>
            <a:endParaRPr lang="pt-BR" sz="1067" dirty="0">
              <a:solidFill>
                <a:schemeClr val="bg1"/>
              </a:solidFill>
            </a:endParaRPr>
          </a:p>
        </p:txBody>
      </p:sp>
    </p:spTree>
    <p:extLst>
      <p:ext uri="{BB962C8B-B14F-4D97-AF65-F5344CB8AC3E}">
        <p14:creationId xmlns:p14="http://schemas.microsoft.com/office/powerpoint/2010/main" val="91286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F5E719-7A0E-48E6-92C0-B5D375EF0C22}"/>
              </a:ext>
            </a:extLst>
          </p:cNvPr>
          <p:cNvSpPr txBox="1"/>
          <p:nvPr/>
        </p:nvSpPr>
        <p:spPr>
          <a:xfrm>
            <a:off x="1149351" y="336035"/>
            <a:ext cx="6134100" cy="461665"/>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BI+POC Patient Voices: Living with PBC</a:t>
            </a:r>
            <a:r>
              <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en-US" sz="2400" b="0" i="0" u="none" strike="noStrike" kern="1200" cap="none" spc="0" normalizeH="0" baseline="0" noProof="0">
              <a:ln>
                <a:noFill/>
              </a:ln>
              <a:solidFill>
                <a:srgbClr val="4D4843"/>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75166ED9-B472-4901-ABE5-7FE50018AAF3}"/>
              </a:ext>
            </a:extLst>
          </p:cNvPr>
          <p:cNvSpPr txBox="1"/>
          <p:nvPr/>
        </p:nvSpPr>
        <p:spPr>
          <a:xfrm>
            <a:off x="711200" y="1267936"/>
            <a:ext cx="8229600" cy="1938992"/>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D4843"/>
                </a:solidFill>
                <a:effectLst/>
                <a:uLnTx/>
                <a:uFillTx/>
                <a:latin typeface="Arial" panose="020B0604020202020204" pitchFamily="34" charset="0"/>
                <a:ea typeface="+mn-ea"/>
                <a:cs typeface="+mn-cs"/>
              </a:rPr>
              <a:t>“Being a woman of color with multiple health complications, including PBC, has been extremely difficult. </a:t>
            </a:r>
            <a:r>
              <a:rPr kumimoji="0" lang="en-US" sz="2400" b="1" i="0" u="none" strike="noStrike" kern="1200" cap="none" spc="0" normalizeH="0" baseline="0" noProof="0">
                <a:ln>
                  <a:noFill/>
                </a:ln>
                <a:solidFill>
                  <a:srgbClr val="4D4843"/>
                </a:solidFill>
                <a:effectLst/>
                <a:uLnTx/>
                <a:uFillTx/>
                <a:latin typeface="Arial" panose="020B0604020202020204" pitchFamily="34" charset="0"/>
                <a:ea typeface="+mn-ea"/>
                <a:cs typeface="+mn-cs"/>
              </a:rPr>
              <a:t>I struggle to understand why our health is not taken seriously</a:t>
            </a:r>
            <a:r>
              <a:rPr kumimoji="0" lang="en-US" sz="2400" b="0" i="0" u="none" strike="noStrike" kern="1200" cap="none" spc="0" normalizeH="0" baseline="0" noProof="0">
                <a:ln>
                  <a:noFill/>
                </a:ln>
                <a:solidFill>
                  <a:srgbClr val="4D4843"/>
                </a:solidFill>
                <a:effectLst/>
                <a:uLnTx/>
                <a:uFillTx/>
                <a:latin typeface="Arial" panose="020B0604020202020204" pitchFamily="34" charset="0"/>
                <a:ea typeface="+mn-ea"/>
                <a:cs typeface="+mn-cs"/>
              </a:rPr>
              <a:t>.</a:t>
            </a:r>
            <a:r>
              <a:rPr kumimoji="0" lang="en-US" sz="2400" b="1" i="0" u="none" strike="noStrike" kern="1200" cap="none" spc="0" normalizeH="0" baseline="0" noProof="0">
                <a:ln>
                  <a:noFill/>
                </a:ln>
                <a:solidFill>
                  <a:srgbClr val="4D4843"/>
                </a:solidFill>
                <a:effectLst/>
                <a:uLnTx/>
                <a:uFillTx/>
                <a:latin typeface="Arial" panose="020B0604020202020204" pitchFamily="34" charset="0"/>
                <a:ea typeface="+mn-ea"/>
                <a:cs typeface="+mn-cs"/>
              </a:rPr>
              <a:t> </a:t>
            </a:r>
            <a:r>
              <a:rPr kumimoji="0" lang="en-US" sz="2400" b="0" i="0" u="none" strike="noStrike" kern="1200" cap="none" spc="0" normalizeH="0" baseline="0" noProof="0">
                <a:ln>
                  <a:noFill/>
                </a:ln>
                <a:solidFill>
                  <a:srgbClr val="4D4843"/>
                </a:solidFill>
                <a:effectLst/>
                <a:uLnTx/>
                <a:uFillTx/>
                <a:latin typeface="Arial" panose="020B0604020202020204" pitchFamily="34" charset="0"/>
                <a:ea typeface="+mn-ea"/>
                <a:cs typeface="+mn-cs"/>
              </a:rPr>
              <a:t>I was disregarded on numerous occasions before I was diagnosed with my diseases. ”​</a:t>
            </a:r>
            <a:endParaRPr kumimoji="0" lang="en-US" sz="2400" b="0" i="0" u="none" strike="noStrike" kern="1200" cap="none" spc="0" normalizeH="0" baseline="0" noProof="0">
              <a:ln>
                <a:noFill/>
              </a:ln>
              <a:solidFill>
                <a:srgbClr val="4D4843"/>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748A05DB-CEC7-4B5A-B339-45BCBBBB6255}"/>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4151763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36D737-C53F-46C7-9754-5F96029F81BD}"/>
              </a:ext>
            </a:extLst>
          </p:cNvPr>
          <p:cNvSpPr txBox="1"/>
          <p:nvPr/>
        </p:nvSpPr>
        <p:spPr>
          <a:xfrm>
            <a:off x="1149351" y="336035"/>
            <a:ext cx="6134100" cy="461665"/>
          </a:xfrm>
          <a:prstGeom prst="rect">
            <a:avLst/>
          </a:prstGeom>
          <a:noFill/>
        </p:spPr>
        <p:txBody>
          <a:bodyPr wrap="square">
            <a:spAutoFit/>
          </a:bodyPr>
          <a:lstStyle/>
          <a:p>
            <a:pPr algn="ctr" defTabSz="914377"/>
            <a:r>
              <a:rPr lang="en-US" sz="2400" b="1">
                <a:solidFill>
                  <a:srgbClr val="FFFFFF"/>
                </a:solidFill>
                <a:latin typeface="Arial" panose="020B0604020202020204" pitchFamily="34" charset="0"/>
              </a:rPr>
              <a:t>BI+POC Patient Voices: Living with PBC</a:t>
            </a:r>
            <a:r>
              <a:rPr lang="en-US" sz="2400">
                <a:solidFill>
                  <a:srgbClr val="000000"/>
                </a:solidFill>
                <a:latin typeface="Arial" panose="020B0604020202020204" pitchFamily="34" charset="0"/>
              </a:rPr>
              <a:t>​</a:t>
            </a:r>
            <a:endParaRPr lang="en-US" sz="2400">
              <a:solidFill>
                <a:srgbClr val="4D4843"/>
              </a:solidFill>
              <a:latin typeface="Arial" panose="020B0604020202020204"/>
            </a:endParaRPr>
          </a:p>
        </p:txBody>
      </p:sp>
      <p:sp>
        <p:nvSpPr>
          <p:cNvPr id="4" name="Flowchart: Terminator 3">
            <a:extLst>
              <a:ext uri="{FF2B5EF4-FFF2-40B4-BE49-F238E27FC236}">
                <a16:creationId xmlns:a16="http://schemas.microsoft.com/office/drawing/2014/main" id="{A822F931-2796-4538-A506-79464C3739B8}"/>
              </a:ext>
            </a:extLst>
          </p:cNvPr>
          <p:cNvSpPr/>
          <p:nvPr/>
        </p:nvSpPr>
        <p:spPr>
          <a:xfrm>
            <a:off x="1703489" y="931332"/>
            <a:ext cx="12334240" cy="3048000"/>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Arial" panose="020B0604020202020204"/>
            </a:endParaRPr>
          </a:p>
        </p:txBody>
      </p:sp>
      <p:sp>
        <p:nvSpPr>
          <p:cNvPr id="5" name="TextBox 4">
            <a:extLst>
              <a:ext uri="{FF2B5EF4-FFF2-40B4-BE49-F238E27FC236}">
                <a16:creationId xmlns:a16="http://schemas.microsoft.com/office/drawing/2014/main" id="{E4F2063D-5341-4E45-8447-C6900E19E76F}"/>
              </a:ext>
            </a:extLst>
          </p:cNvPr>
          <p:cNvSpPr txBox="1"/>
          <p:nvPr/>
        </p:nvSpPr>
        <p:spPr>
          <a:xfrm>
            <a:off x="2411307" y="1179934"/>
            <a:ext cx="9718605" cy="2718180"/>
          </a:xfrm>
          <a:prstGeom prst="rect">
            <a:avLst/>
          </a:prstGeom>
          <a:noFill/>
        </p:spPr>
        <p:txBody>
          <a:bodyPr wrap="square">
            <a:spAutoFit/>
          </a:bodyPr>
          <a:lstStyle/>
          <a:p>
            <a:pPr algn="ctr" defTabSz="914377"/>
            <a:r>
              <a:rPr lang="en-US" sz="2133">
                <a:solidFill>
                  <a:srgbClr val="4D4843"/>
                </a:solidFill>
                <a:latin typeface="Arial" panose="020B0604020202020204" pitchFamily="34" charset="0"/>
              </a:rPr>
              <a:t>“Because I'm educated and I am in a financially secure position, I was able to navigate a complex health system and disease and find the best health care possible to fit my needs. However, </a:t>
            </a:r>
            <a:r>
              <a:rPr lang="en-US" sz="2133" b="1">
                <a:solidFill>
                  <a:srgbClr val="4D4843"/>
                </a:solidFill>
                <a:latin typeface="Arial" panose="020B0604020202020204" pitchFamily="34" charset="0"/>
              </a:rPr>
              <a:t>I know that there are many who are unable to do that because they do not have the skill set to navigate our health system nor do they have the financial ability to manage it. </a:t>
            </a:r>
            <a:r>
              <a:rPr lang="en-US" sz="2133">
                <a:solidFill>
                  <a:srgbClr val="4D4843"/>
                </a:solidFill>
                <a:latin typeface="Arial" panose="020B0604020202020204" pitchFamily="34" charset="0"/>
              </a:rPr>
              <a:t>All of these factors prevent Americans from accessing health care that could potentially save their lives. I'm very lucky. I live outside a city with reputable medical facilities. Thankfully, today I'm doing much better.” ​</a:t>
            </a:r>
            <a:endParaRPr lang="en-US" sz="2133">
              <a:solidFill>
                <a:srgbClr val="4D4843"/>
              </a:solidFill>
              <a:latin typeface="Arial" panose="020B0604020202020204"/>
            </a:endParaRPr>
          </a:p>
        </p:txBody>
      </p:sp>
      <p:sp>
        <p:nvSpPr>
          <p:cNvPr id="6" name="TextBox 5">
            <a:extLst>
              <a:ext uri="{FF2B5EF4-FFF2-40B4-BE49-F238E27FC236}">
                <a16:creationId xmlns:a16="http://schemas.microsoft.com/office/drawing/2014/main" id="{4B7EF7F6-AF65-4CFC-AD09-64422FE49637}"/>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106107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F5E719-7A0E-48E6-92C0-B5D375EF0C22}"/>
              </a:ext>
            </a:extLst>
          </p:cNvPr>
          <p:cNvSpPr txBox="1"/>
          <p:nvPr/>
        </p:nvSpPr>
        <p:spPr>
          <a:xfrm>
            <a:off x="1149351" y="336035"/>
            <a:ext cx="6134100" cy="461665"/>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BI+POC Patient Voices: Living with PBC</a:t>
            </a:r>
            <a:r>
              <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en-US" sz="2400" b="0" i="0" u="none" strike="noStrike" kern="1200" cap="none" spc="0" normalizeH="0" baseline="0" noProof="0">
              <a:ln>
                <a:noFill/>
              </a:ln>
              <a:solidFill>
                <a:srgbClr val="4D4843"/>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75166ED9-B472-4901-ABE5-7FE50018AAF3}"/>
              </a:ext>
            </a:extLst>
          </p:cNvPr>
          <p:cNvSpPr txBox="1"/>
          <p:nvPr/>
        </p:nvSpPr>
        <p:spPr>
          <a:xfrm>
            <a:off x="711200" y="1079252"/>
            <a:ext cx="8229600" cy="2308324"/>
          </a:xfrm>
          <a:prstGeom prst="rect">
            <a:avLst/>
          </a:prstGeom>
          <a:noFill/>
        </p:spPr>
        <p:txBody>
          <a:bodyPr wrap="square">
            <a:spAutoFit/>
          </a:bodyPr>
          <a:lstStyle/>
          <a:p>
            <a:pPr algn="ctr" defTabSz="914377">
              <a:defRPr/>
            </a:pPr>
            <a:r>
              <a:rPr lang="en-US" sz="2400">
                <a:solidFill>
                  <a:srgbClr val="4D4843"/>
                </a:solidFill>
                <a:latin typeface="Arial" panose="020B0604020202020204" pitchFamily="34" charset="0"/>
              </a:rPr>
              <a:t>“I want to speak out for all who are struggling with rare and unknown diseases to get the help needed to maintain their health better. Unfortunately, I haven’t been given the opportunity yet to get us the help we need. </a:t>
            </a:r>
            <a:r>
              <a:rPr lang="en-US" sz="2400" b="1">
                <a:solidFill>
                  <a:srgbClr val="4D4843"/>
                </a:solidFill>
                <a:latin typeface="Arial" panose="020B0604020202020204" pitchFamily="34" charset="0"/>
              </a:rPr>
              <a:t>I do at times believe I must be overreacting, or that maybe I’m not really ill, because of the lack of support available.</a:t>
            </a:r>
            <a:r>
              <a:rPr lang="en-US" sz="2400">
                <a:solidFill>
                  <a:srgbClr val="4D4843"/>
                </a:solidFill>
                <a:latin typeface="Arial" panose="020B0604020202020204" pitchFamily="34" charset="0"/>
              </a:rPr>
              <a:t>”​</a:t>
            </a:r>
            <a:endParaRPr lang="en-US" sz="2400">
              <a:solidFill>
                <a:srgbClr val="4D4843"/>
              </a:solidFill>
              <a:latin typeface="Arial" panose="020B0604020202020204"/>
            </a:endParaRPr>
          </a:p>
        </p:txBody>
      </p:sp>
      <p:sp>
        <p:nvSpPr>
          <p:cNvPr id="4" name="TextBox 3">
            <a:extLst>
              <a:ext uri="{FF2B5EF4-FFF2-40B4-BE49-F238E27FC236}">
                <a16:creationId xmlns:a16="http://schemas.microsoft.com/office/drawing/2014/main" id="{D2C0EBB8-23C1-4F7B-839A-BD065EFC125B}"/>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141356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F5E719-7A0E-48E6-92C0-B5D375EF0C22}"/>
              </a:ext>
            </a:extLst>
          </p:cNvPr>
          <p:cNvSpPr txBox="1"/>
          <p:nvPr/>
        </p:nvSpPr>
        <p:spPr>
          <a:xfrm>
            <a:off x="1149351" y="336035"/>
            <a:ext cx="6134100" cy="461665"/>
          </a:xfrm>
          <a:prstGeom prst="rect">
            <a:avLst/>
          </a:prstGeom>
          <a:noFill/>
        </p:spPr>
        <p:txBody>
          <a:bodyPr wrap="square">
            <a:spAutoFit/>
          </a:bodyPr>
          <a:lstStyle/>
          <a:p>
            <a:pPr algn="ctr" defTabSz="914377">
              <a:defRPr/>
            </a:pPr>
            <a:r>
              <a:rPr lang="en-US" sz="2400" b="1">
                <a:solidFill>
                  <a:srgbClr val="FFFFFF"/>
                </a:solidFill>
                <a:latin typeface="Arial" panose="020B0604020202020204" pitchFamily="34" charset="0"/>
              </a:rPr>
              <a:t>BI+POC Patient Voices: Living with PBC</a:t>
            </a:r>
            <a:r>
              <a:rPr lang="en-US" sz="2400">
                <a:solidFill>
                  <a:srgbClr val="000000"/>
                </a:solidFill>
                <a:latin typeface="Arial" panose="020B0604020202020204" pitchFamily="34" charset="0"/>
              </a:rPr>
              <a:t>​</a:t>
            </a:r>
            <a:endParaRPr lang="en-US" sz="2400">
              <a:solidFill>
                <a:srgbClr val="4D4843"/>
              </a:solidFill>
              <a:latin typeface="Arial" panose="020B0604020202020204"/>
            </a:endParaRPr>
          </a:p>
        </p:txBody>
      </p:sp>
      <p:sp>
        <p:nvSpPr>
          <p:cNvPr id="16" name="TextBox 15">
            <a:extLst>
              <a:ext uri="{FF2B5EF4-FFF2-40B4-BE49-F238E27FC236}">
                <a16:creationId xmlns:a16="http://schemas.microsoft.com/office/drawing/2014/main" id="{75166ED9-B472-4901-ABE5-7FE50018AAF3}"/>
              </a:ext>
            </a:extLst>
          </p:cNvPr>
          <p:cNvSpPr txBox="1"/>
          <p:nvPr/>
        </p:nvSpPr>
        <p:spPr>
          <a:xfrm>
            <a:off x="680720" y="1247616"/>
            <a:ext cx="8636000" cy="1938992"/>
          </a:xfrm>
          <a:prstGeom prst="rect">
            <a:avLst/>
          </a:prstGeom>
          <a:noFill/>
        </p:spPr>
        <p:txBody>
          <a:bodyPr wrap="square">
            <a:spAutoFit/>
          </a:bodyPr>
          <a:lstStyle/>
          <a:p>
            <a:pPr algn="ctr" defTabSz="914377">
              <a:defRPr/>
            </a:pPr>
            <a:r>
              <a:rPr lang="en-US" sz="2400">
                <a:solidFill>
                  <a:srgbClr val="4D4843"/>
                </a:solidFill>
                <a:latin typeface="Arial" panose="020B0604020202020204" pitchFamily="34" charset="0"/>
              </a:rPr>
              <a:t>“It was a lengthy process before I was tested properly and given a diagnosis. I had to put in a complaint and referrals for other health professionals to get involved to help get the right tests before I was considered unwell, </a:t>
            </a:r>
            <a:r>
              <a:rPr lang="en-US" sz="2400" b="1">
                <a:solidFill>
                  <a:srgbClr val="4D4843"/>
                </a:solidFill>
                <a:latin typeface="Arial" panose="020B0604020202020204" pitchFamily="34" charset="0"/>
              </a:rPr>
              <a:t>no matter how much I complained about the pain and discomfort I was in.</a:t>
            </a:r>
            <a:r>
              <a:rPr lang="en-US" sz="2400">
                <a:solidFill>
                  <a:srgbClr val="4D4843"/>
                </a:solidFill>
                <a:latin typeface="Arial" panose="020B0604020202020204" pitchFamily="34" charset="0"/>
              </a:rPr>
              <a:t>” ​</a:t>
            </a:r>
            <a:endParaRPr lang="en-US" sz="2400">
              <a:solidFill>
                <a:srgbClr val="4D4843"/>
              </a:solidFill>
              <a:latin typeface="Arial" panose="020B0604020202020204"/>
            </a:endParaRPr>
          </a:p>
        </p:txBody>
      </p:sp>
      <p:sp>
        <p:nvSpPr>
          <p:cNvPr id="4" name="TextBox 3">
            <a:extLst>
              <a:ext uri="{FF2B5EF4-FFF2-40B4-BE49-F238E27FC236}">
                <a16:creationId xmlns:a16="http://schemas.microsoft.com/office/drawing/2014/main" id="{AD4E7936-89D0-43B8-AF1B-8D5530C75D82}"/>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247792723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F5E719-7A0E-48E6-92C0-B5D375EF0C22}"/>
              </a:ext>
            </a:extLst>
          </p:cNvPr>
          <p:cNvSpPr txBox="1"/>
          <p:nvPr/>
        </p:nvSpPr>
        <p:spPr>
          <a:xfrm>
            <a:off x="1149351" y="336035"/>
            <a:ext cx="6134100" cy="461665"/>
          </a:xfrm>
          <a:prstGeom prst="rect">
            <a:avLst/>
          </a:prstGeom>
          <a:noFill/>
        </p:spPr>
        <p:txBody>
          <a:bodyPr wrap="square">
            <a:spAutoFit/>
          </a:bodyPr>
          <a:lstStyle/>
          <a:p>
            <a:pPr algn="ctr" defTabSz="914354">
              <a:defRPr/>
            </a:pPr>
            <a:r>
              <a:rPr lang="en-US" sz="2400" b="1">
                <a:solidFill>
                  <a:srgbClr val="FFFFFF"/>
                </a:solidFill>
                <a:latin typeface="Arial" panose="020B0604020202020204" pitchFamily="34" charset="0"/>
              </a:rPr>
              <a:t>BI+POC Patient Voices: Living with PBC</a:t>
            </a:r>
            <a:r>
              <a:rPr lang="en-US" sz="2400">
                <a:solidFill>
                  <a:srgbClr val="000000"/>
                </a:solidFill>
                <a:latin typeface="Arial" panose="020B0604020202020204" pitchFamily="34" charset="0"/>
              </a:rPr>
              <a:t>​</a:t>
            </a:r>
            <a:endParaRPr lang="en-US" sz="2400">
              <a:solidFill>
                <a:srgbClr val="4D4843"/>
              </a:solidFill>
              <a:latin typeface="Arial" panose="020B0604020202020204"/>
            </a:endParaRPr>
          </a:p>
        </p:txBody>
      </p:sp>
      <p:sp>
        <p:nvSpPr>
          <p:cNvPr id="2" name="TextBox 1">
            <a:extLst>
              <a:ext uri="{FF2B5EF4-FFF2-40B4-BE49-F238E27FC236}">
                <a16:creationId xmlns:a16="http://schemas.microsoft.com/office/drawing/2014/main" id="{0B24B9FA-5260-4AFE-9DDB-F9E581B7C1A3}"/>
              </a:ext>
            </a:extLst>
          </p:cNvPr>
          <p:cNvSpPr txBox="1"/>
          <p:nvPr/>
        </p:nvSpPr>
        <p:spPr>
          <a:xfrm>
            <a:off x="2809303" y="1247616"/>
            <a:ext cx="8636000" cy="1938992"/>
          </a:xfrm>
          <a:prstGeom prst="rect">
            <a:avLst/>
          </a:prstGeom>
          <a:noFill/>
        </p:spPr>
        <p:txBody>
          <a:bodyPr wrap="square">
            <a:spAutoFit/>
          </a:bodyPr>
          <a:lstStyle/>
          <a:p>
            <a:pPr algn="ctr" defTabSz="914377"/>
            <a:r>
              <a:rPr lang="en-US" sz="2400">
                <a:solidFill>
                  <a:srgbClr val="4D4843"/>
                </a:solidFill>
                <a:latin typeface="Arial" panose="020B0604020202020204" pitchFamily="34" charset="0"/>
              </a:rPr>
              <a:t>“At times, when I think about why others are ignorant of our situation, I suppose it </a:t>
            </a:r>
            <a:r>
              <a:rPr lang="en-US" sz="2400" b="1">
                <a:solidFill>
                  <a:srgbClr val="4D4843"/>
                </a:solidFill>
                <a:latin typeface="Arial" panose="020B0604020202020204" pitchFamily="34" charset="0"/>
              </a:rPr>
              <a:t>may have something to do with our skin/complexion not changing much, or not looking ‘sick enough.’</a:t>
            </a:r>
            <a:r>
              <a:rPr lang="en-US" sz="2400">
                <a:solidFill>
                  <a:srgbClr val="4D4843"/>
                </a:solidFill>
                <a:latin typeface="Arial" panose="020B0604020202020204" pitchFamily="34" charset="0"/>
              </a:rPr>
              <a:t> Or perhaps we are just not considered valuable enough to get the help we rightfully should be entitled to.” ​</a:t>
            </a:r>
            <a:endParaRPr lang="en-US" sz="2400">
              <a:solidFill>
                <a:srgbClr val="4D4843"/>
              </a:solidFill>
              <a:latin typeface="Arial" panose="020B0604020202020204"/>
            </a:endParaRPr>
          </a:p>
        </p:txBody>
      </p:sp>
      <p:sp>
        <p:nvSpPr>
          <p:cNvPr id="4" name="TextBox 3">
            <a:extLst>
              <a:ext uri="{FF2B5EF4-FFF2-40B4-BE49-F238E27FC236}">
                <a16:creationId xmlns:a16="http://schemas.microsoft.com/office/drawing/2014/main" id="{FECA6327-F5DB-4D2C-AAAD-8B1C3C2E72E4}"/>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408099335"/>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865968-9CC0-48AD-ABDD-0A91BBB53BFA}"/>
              </a:ext>
            </a:extLst>
          </p:cNvPr>
          <p:cNvSpPr txBox="1"/>
          <p:nvPr/>
        </p:nvSpPr>
        <p:spPr>
          <a:xfrm>
            <a:off x="3131093" y="1150859"/>
            <a:ext cx="8229600" cy="2144498"/>
          </a:xfrm>
          <a:prstGeom prst="rect">
            <a:avLst/>
          </a:prstGeom>
          <a:noFill/>
        </p:spPr>
        <p:txBody>
          <a:bodyPr wrap="square">
            <a:spAutoFit/>
          </a:bodyPr>
          <a:lstStyle/>
          <a:p>
            <a:pPr algn="ctr" defTabSz="914377">
              <a:defRPr/>
            </a:pPr>
            <a:r>
              <a:rPr lang="en-US" sz="2667">
                <a:solidFill>
                  <a:srgbClr val="4D4843"/>
                </a:solidFill>
                <a:latin typeface="Arial" panose="020B0604020202020204" pitchFamily="34" charset="0"/>
              </a:rPr>
              <a:t>“My advice for anyone going through similar experiences is to believe in yourself and accept who you are; </a:t>
            </a:r>
            <a:r>
              <a:rPr lang="en-US" sz="2667" b="1">
                <a:solidFill>
                  <a:srgbClr val="4D4843"/>
                </a:solidFill>
                <a:latin typeface="Arial" panose="020B0604020202020204" pitchFamily="34" charset="0"/>
              </a:rPr>
              <a:t>don’t be afraid to be in the spotlight and give your opinion. </a:t>
            </a:r>
            <a:r>
              <a:rPr lang="en-US" sz="2667">
                <a:solidFill>
                  <a:srgbClr val="4D4843"/>
                </a:solidFill>
                <a:latin typeface="Arial" panose="020B0604020202020204" pitchFamily="34" charset="0"/>
              </a:rPr>
              <a:t>And lastly, be proud of every single milestone.”​</a:t>
            </a:r>
            <a:endParaRPr lang="en-US" sz="2667">
              <a:solidFill>
                <a:srgbClr val="4D4843"/>
              </a:solidFill>
              <a:latin typeface="Arial" panose="020B0604020202020204"/>
            </a:endParaRPr>
          </a:p>
        </p:txBody>
      </p:sp>
      <p:sp>
        <p:nvSpPr>
          <p:cNvPr id="4" name="TextBox 3">
            <a:extLst>
              <a:ext uri="{FF2B5EF4-FFF2-40B4-BE49-F238E27FC236}">
                <a16:creationId xmlns:a16="http://schemas.microsoft.com/office/drawing/2014/main" id="{8DC895ED-5AA2-4DDC-ABC2-92733A528F9C}"/>
              </a:ext>
            </a:extLst>
          </p:cNvPr>
          <p:cNvSpPr txBox="1"/>
          <p:nvPr/>
        </p:nvSpPr>
        <p:spPr>
          <a:xfrm>
            <a:off x="1149351" y="336035"/>
            <a:ext cx="6134100" cy="461665"/>
          </a:xfrm>
          <a:prstGeom prst="rect">
            <a:avLst/>
          </a:prstGeom>
          <a:noFill/>
        </p:spPr>
        <p:txBody>
          <a:bodyPr wrap="square">
            <a:spAutoFit/>
          </a:bodyPr>
          <a:lstStyle/>
          <a:p>
            <a:pPr algn="ctr" defTabSz="914377">
              <a:defRPr/>
            </a:pPr>
            <a:r>
              <a:rPr lang="en-US" sz="2400" b="1">
                <a:solidFill>
                  <a:srgbClr val="FFFFFF"/>
                </a:solidFill>
                <a:latin typeface="Arial" panose="020B0604020202020204" pitchFamily="34" charset="0"/>
              </a:rPr>
              <a:t>BI+POC Patient Voices: Living with PBC</a:t>
            </a:r>
            <a:r>
              <a:rPr lang="en-US" sz="2400">
                <a:solidFill>
                  <a:srgbClr val="000000"/>
                </a:solidFill>
                <a:latin typeface="Arial" panose="020B0604020202020204" pitchFamily="34" charset="0"/>
              </a:rPr>
              <a:t>​</a:t>
            </a:r>
            <a:endParaRPr lang="en-US" sz="2400">
              <a:solidFill>
                <a:srgbClr val="4D4843"/>
              </a:solidFill>
              <a:latin typeface="Arial" panose="020B0604020202020204"/>
            </a:endParaRPr>
          </a:p>
        </p:txBody>
      </p:sp>
      <p:sp>
        <p:nvSpPr>
          <p:cNvPr id="5" name="TextBox 4">
            <a:extLst>
              <a:ext uri="{FF2B5EF4-FFF2-40B4-BE49-F238E27FC236}">
                <a16:creationId xmlns:a16="http://schemas.microsoft.com/office/drawing/2014/main" id="{215D037A-C4AE-48B0-8FCF-19FBFE840441}"/>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2507462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F5E719-7A0E-48E6-92C0-B5D375EF0C22}"/>
              </a:ext>
            </a:extLst>
          </p:cNvPr>
          <p:cNvSpPr txBox="1"/>
          <p:nvPr/>
        </p:nvSpPr>
        <p:spPr>
          <a:xfrm>
            <a:off x="1149351" y="336035"/>
            <a:ext cx="6134100" cy="461665"/>
          </a:xfrm>
          <a:prstGeom prst="rect">
            <a:avLst/>
          </a:prstGeom>
          <a:noFill/>
        </p:spPr>
        <p:txBody>
          <a:bodyPr wrap="square">
            <a:spAutoFit/>
          </a:bodyPr>
          <a:lstStyle/>
          <a:p>
            <a:pPr algn="ctr" defTabSz="914377">
              <a:defRPr/>
            </a:pPr>
            <a:r>
              <a:rPr lang="en-US" sz="2400" b="1">
                <a:solidFill>
                  <a:srgbClr val="FFFFFF"/>
                </a:solidFill>
                <a:latin typeface="Arial" panose="020B0604020202020204" pitchFamily="34" charset="0"/>
              </a:rPr>
              <a:t>BI+POC Patient Voices: Living with PBC</a:t>
            </a:r>
            <a:r>
              <a:rPr lang="en-US" sz="2400">
                <a:solidFill>
                  <a:srgbClr val="000000"/>
                </a:solidFill>
                <a:latin typeface="Arial" panose="020B0604020202020204" pitchFamily="34" charset="0"/>
              </a:rPr>
              <a:t>​</a:t>
            </a:r>
            <a:endParaRPr lang="en-US" sz="2400">
              <a:solidFill>
                <a:srgbClr val="4D4843"/>
              </a:solidFill>
              <a:latin typeface="Arial" panose="020B0604020202020204"/>
            </a:endParaRPr>
          </a:p>
        </p:txBody>
      </p:sp>
      <p:sp>
        <p:nvSpPr>
          <p:cNvPr id="16" name="TextBox 15">
            <a:extLst>
              <a:ext uri="{FF2B5EF4-FFF2-40B4-BE49-F238E27FC236}">
                <a16:creationId xmlns:a16="http://schemas.microsoft.com/office/drawing/2014/main" id="{75166ED9-B472-4901-ABE5-7FE50018AAF3}"/>
              </a:ext>
            </a:extLst>
          </p:cNvPr>
          <p:cNvSpPr txBox="1"/>
          <p:nvPr/>
        </p:nvSpPr>
        <p:spPr>
          <a:xfrm>
            <a:off x="111760" y="1278096"/>
            <a:ext cx="9702800" cy="1734064"/>
          </a:xfrm>
          <a:prstGeom prst="rect">
            <a:avLst/>
          </a:prstGeom>
          <a:noFill/>
        </p:spPr>
        <p:txBody>
          <a:bodyPr wrap="square">
            <a:spAutoFit/>
          </a:bodyPr>
          <a:lstStyle/>
          <a:p>
            <a:pPr algn="ctr" defTabSz="914377">
              <a:defRPr/>
            </a:pPr>
            <a:r>
              <a:rPr lang="en-US" sz="2667">
                <a:solidFill>
                  <a:srgbClr val="4D4843"/>
                </a:solidFill>
                <a:latin typeface="Arial" panose="020B0604020202020204" pitchFamily="34" charset="0"/>
              </a:rPr>
              <a:t>“I’ve been struggling with health and race issues for as long as I can remember, and this has led to a lifetime of low self-esteem. After years of self-development, I’ve now come to terms with loving me and accepting the amazing person I am.” ​</a:t>
            </a:r>
            <a:endParaRPr lang="en-US" sz="2667">
              <a:solidFill>
                <a:srgbClr val="4D4843"/>
              </a:solidFill>
              <a:latin typeface="Arial" panose="020B0604020202020204"/>
            </a:endParaRPr>
          </a:p>
        </p:txBody>
      </p:sp>
      <p:sp>
        <p:nvSpPr>
          <p:cNvPr id="4" name="TextBox 3">
            <a:extLst>
              <a:ext uri="{FF2B5EF4-FFF2-40B4-BE49-F238E27FC236}">
                <a16:creationId xmlns:a16="http://schemas.microsoft.com/office/drawing/2014/main" id="{379271CF-1429-4B10-BC0C-C0C49949CFEF}"/>
              </a:ext>
            </a:extLst>
          </p:cNvPr>
          <p:cNvSpPr txBox="1"/>
          <p:nvPr/>
        </p:nvSpPr>
        <p:spPr>
          <a:xfrm>
            <a:off x="3048000" y="6540956"/>
            <a:ext cx="6096000" cy="230832"/>
          </a:xfrm>
          <a:prstGeom prst="rect">
            <a:avLst/>
          </a:prstGeom>
          <a:noFill/>
        </p:spPr>
        <p:txBody>
          <a:bodyPr wrap="square">
            <a:spAutoFit/>
          </a:bodyPr>
          <a:lstStyle/>
          <a:p>
            <a:pPr algn="ctr"/>
            <a:r>
              <a:rPr lang="en-US" sz="900" b="0" i="0" u="none" strike="noStrike" baseline="0" dirty="0">
                <a:solidFill>
                  <a:schemeClr val="bg1"/>
                </a:solidFill>
                <a:latin typeface="Arial" panose="020B0604020202020204" pitchFamily="34" charset="0"/>
              </a:rPr>
              <a:t>For Medical Education Only</a:t>
            </a:r>
            <a:endParaRPr lang="en-US" sz="2000" dirty="0">
              <a:solidFill>
                <a:schemeClr val="bg1"/>
              </a:solidFill>
            </a:endParaRPr>
          </a:p>
        </p:txBody>
      </p:sp>
    </p:spTree>
    <p:extLst>
      <p:ext uri="{BB962C8B-B14F-4D97-AF65-F5344CB8AC3E}">
        <p14:creationId xmlns:p14="http://schemas.microsoft.com/office/powerpoint/2010/main" val="1162348320"/>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ICPT-RACE">
  <a:themeElements>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PT8002_Intercept_Template_16_9_Arial_R17.potx" id="{9ADA248A-7CF7-486F-9882-BFC8F9EF8C88}" vid="{4A1DB7B0-D571-450F-92F6-9512C50AA2CA}"/>
    </a:ext>
  </a:extLst>
</a:theme>
</file>

<file path=ppt/theme/theme2.xml><?xml version="1.0" encoding="utf-8"?>
<a:theme xmlns:a="http://schemas.openxmlformats.org/drawingml/2006/main" name="1_ICPT-RACE">
  <a:themeElements>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PT8002_Intercept_Template_16_9_Arial_R17.potx" id="{9ADA248A-7CF7-486F-9882-BFC8F9EF8C88}" vid="{4A1DB7B0-D571-450F-92F6-9512C50AA2CA}"/>
    </a:ext>
  </a:extLst>
</a:theme>
</file>

<file path=ppt/theme/theme3.xml><?xml version="1.0" encoding="utf-8"?>
<a:theme xmlns:a="http://schemas.openxmlformats.org/drawingml/2006/main" name="2_ICPT-RACE">
  <a:themeElements>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PT8002_Intercept_Template_16_9_Arial_R17.potx" id="{9ADA248A-7CF7-486F-9882-BFC8F9EF8C88}" vid="{4A1DB7B0-D571-450F-92F6-9512C50AA2C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themeOverride>
</file>

<file path=ppt/theme/themeOverride2.xml><?xml version="1.0" encoding="utf-8"?>
<a:themeOverride xmlns:a="http://schemas.openxmlformats.org/drawingml/2006/main">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themeOverride>
</file>

<file path=ppt/theme/themeOverride3.xml><?xml version="1.0" encoding="utf-8"?>
<a:themeOverride xmlns:a="http://schemas.openxmlformats.org/drawingml/2006/main">
  <a:clrScheme name="Intercept Race">
    <a:dk1>
      <a:srgbClr val="4D4843"/>
    </a:dk1>
    <a:lt1>
      <a:srgbClr val="FFFFFF"/>
    </a:lt1>
    <a:dk2>
      <a:srgbClr val="898A89"/>
    </a:dk2>
    <a:lt2>
      <a:srgbClr val="CFD0CF"/>
    </a:lt2>
    <a:accent1>
      <a:srgbClr val="5B212C"/>
    </a:accent1>
    <a:accent2>
      <a:srgbClr val="8D4842"/>
    </a:accent2>
    <a:accent3>
      <a:srgbClr val="BC6340"/>
    </a:accent3>
    <a:accent4>
      <a:srgbClr val="B0803D"/>
    </a:accent4>
    <a:accent5>
      <a:srgbClr val="A2C5CE"/>
    </a:accent5>
    <a:accent6>
      <a:srgbClr val="1B656F"/>
    </a:accent6>
    <a:hlink>
      <a:srgbClr val="BC6340"/>
    </a:hlink>
    <a:folHlink>
      <a:srgbClr val="8F494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7FA1574BDB4143A586FBB0FC8C5074" ma:contentTypeVersion="6" ma:contentTypeDescription="Create a new document." ma:contentTypeScope="" ma:versionID="4d71c435b0d925e1f6c8e576c88e09e6">
  <xsd:schema xmlns:xsd="http://www.w3.org/2001/XMLSchema" xmlns:xs="http://www.w3.org/2001/XMLSchema" xmlns:p="http://schemas.microsoft.com/office/2006/metadata/properties" xmlns:ns2="bab7d6b5-ec2b-4f43-ba9d-d63ca53e27f8" xmlns:ns3="c7f331cb-1cd2-459c-b5e2-e835d8b75ef2" targetNamespace="http://schemas.microsoft.com/office/2006/metadata/properties" ma:root="true" ma:fieldsID="443ca79dfae0b84853ef2a1fd1af5f20" ns2:_="" ns3:_="">
    <xsd:import namespace="bab7d6b5-ec2b-4f43-ba9d-d63ca53e27f8"/>
    <xsd:import namespace="c7f331cb-1cd2-459c-b5e2-e835d8b75ef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b7d6b5-ec2b-4f43-ba9d-d63ca53e2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7f331cb-1cd2-459c-b5e2-e835d8b75ef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7f331cb-1cd2-459c-b5e2-e835d8b75ef2">
      <UserInfo>
        <DisplayName>Amarita Randhawa</DisplayName>
        <AccountId>29</AccountId>
        <AccountType/>
      </UserInfo>
      <UserInfo>
        <DisplayName>Maurice Cuffee</DisplayName>
        <AccountId>38</AccountId>
        <AccountType/>
      </UserInfo>
      <UserInfo>
        <DisplayName>Pamela Davis</DisplayName>
        <AccountId>33</AccountId>
        <AccountType/>
      </UserInfo>
      <UserInfo>
        <DisplayName>Melissa Gonzalez</DisplayName>
        <AccountId>12</AccountId>
        <AccountType/>
      </UserInfo>
      <UserInfo>
        <DisplayName>Christopher Frates</DisplayName>
        <AccountId>9</AccountId>
        <AccountType/>
      </UserInfo>
      <UserInfo>
        <DisplayName>Parisa Sanandaji</DisplayName>
        <AccountId>15</AccountId>
        <AccountType/>
      </UserInfo>
    </SharedWithUsers>
  </documentManagement>
</p:properties>
</file>

<file path=customXml/itemProps1.xml><?xml version="1.0" encoding="utf-8"?>
<ds:datastoreItem xmlns:ds="http://schemas.openxmlformats.org/officeDocument/2006/customXml" ds:itemID="{77259CFE-5CCE-4B15-93D5-48C231AB654E}">
  <ds:schemaRefs>
    <ds:schemaRef ds:uri="http://schemas.microsoft.com/sharepoint/v3/contenttype/forms"/>
  </ds:schemaRefs>
</ds:datastoreItem>
</file>

<file path=customXml/itemProps2.xml><?xml version="1.0" encoding="utf-8"?>
<ds:datastoreItem xmlns:ds="http://schemas.openxmlformats.org/officeDocument/2006/customXml" ds:itemID="{E183B5E1-2EE5-486A-98DC-A7E6BC7EEAF2}">
  <ds:schemaRefs>
    <ds:schemaRef ds:uri="bab7d6b5-ec2b-4f43-ba9d-d63ca53e27f8"/>
    <ds:schemaRef ds:uri="c7f331cb-1cd2-459c-b5e2-e835d8b75e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3276D99-3E3E-41CA-B254-F92BB9C0FA86}">
  <ds:schemaRefs>
    <ds:schemaRef ds:uri="bab7d6b5-ec2b-4f43-ba9d-d63ca53e27f8"/>
    <ds:schemaRef ds:uri="c7f331cb-1cd2-459c-b5e2-e835d8b75e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TotalTime>
  <Words>1099</Words>
  <Application>Microsoft Office PowerPoint</Application>
  <PresentationFormat>Widescreen</PresentationFormat>
  <Paragraphs>107</Paragraphs>
  <Slides>14</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.HelveticaNeueDeskInterface-Regular</vt:lpstr>
      <vt:lpstr>.LucidaGrandeUI</vt:lpstr>
      <vt:lpstr>Arial</vt:lpstr>
      <vt:lpstr>Arial Black</vt:lpstr>
      <vt:lpstr>Calibri</vt:lpstr>
      <vt:lpstr>Gotham Medium</vt:lpstr>
      <vt:lpstr>Wingdings</vt:lpstr>
      <vt:lpstr>ICPT-RACE</vt:lpstr>
      <vt:lpstr>1_ICPT-RACE</vt:lpstr>
      <vt:lpstr>2_ICPT-RACE</vt:lpstr>
      <vt:lpstr>Slide Resources</vt:lpstr>
      <vt:lpstr>Slide Resources</vt:lpstr>
      <vt:lpstr>Epidemiology and Outcomes Data</vt:lpstr>
      <vt:lpstr>Racial/Ethnic Disparities in PBC Outcomes</vt:lpstr>
      <vt:lpstr>Racial/Ethnic Disparities in PBC Outcomes</vt:lpstr>
      <vt:lpstr>Patient Perspectives</vt:lpstr>
      <vt:lpstr>Patient Perspectives on Racial Disparities in PBC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Resources</dc:title>
  <dc:creator>Christopher Frates</dc:creator>
  <cp:lastModifiedBy>Amarita Randhawa</cp:lastModifiedBy>
  <cp:revision>1</cp:revision>
  <dcterms:created xsi:type="dcterms:W3CDTF">2021-10-08T16:46:56Z</dcterms:created>
  <dcterms:modified xsi:type="dcterms:W3CDTF">2021-10-28T16:59:29Z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8ac341-bc75-42ab-b407-a03ae95416da_Enabled">
    <vt:lpwstr>true</vt:lpwstr>
  </property>
  <property fmtid="{D5CDD505-2E9C-101B-9397-08002B2CF9AE}" pid="3" name="MSIP_Label_e08ac341-bc75-42ab-b407-a03ae95416da_SetDate">
    <vt:lpwstr>2021-10-08T16:46:56Z</vt:lpwstr>
  </property>
  <property fmtid="{D5CDD505-2E9C-101B-9397-08002B2CF9AE}" pid="4" name="MSIP_Label_e08ac341-bc75-42ab-b407-a03ae95416da_Method">
    <vt:lpwstr>Standard</vt:lpwstr>
  </property>
  <property fmtid="{D5CDD505-2E9C-101B-9397-08002B2CF9AE}" pid="5" name="MSIP_Label_e08ac341-bc75-42ab-b407-a03ae95416da_Name">
    <vt:lpwstr>Intercept Pharmaceuticals Inc - Confidential</vt:lpwstr>
  </property>
  <property fmtid="{D5CDD505-2E9C-101B-9397-08002B2CF9AE}" pid="6" name="MSIP_Label_e08ac341-bc75-42ab-b407-a03ae95416da_SiteId">
    <vt:lpwstr>dfb7f17f-0ae9-4971-a8c4-572c5ac4e194</vt:lpwstr>
  </property>
  <property fmtid="{D5CDD505-2E9C-101B-9397-08002B2CF9AE}" pid="7" name="MSIP_Label_e08ac341-bc75-42ab-b407-a03ae95416da_ActionId">
    <vt:lpwstr>b0549241-9943-421c-afa8-b3d83b9fb998</vt:lpwstr>
  </property>
  <property fmtid="{D5CDD505-2E9C-101B-9397-08002B2CF9AE}" pid="8" name="MSIP_Label_e08ac341-bc75-42ab-b407-a03ae95416da_ContentBits">
    <vt:lpwstr>0</vt:lpwstr>
  </property>
  <property fmtid="{D5CDD505-2E9C-101B-9397-08002B2CF9AE}" pid="9" name="ContentTypeId">
    <vt:lpwstr>0x010100FE7FA1574BDB4143A586FBB0FC8C5074</vt:lpwstr>
  </property>
</Properties>
</file>